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256" r:id="rId2"/>
    <p:sldId id="420" r:id="rId3"/>
    <p:sldId id="424" r:id="rId4"/>
    <p:sldId id="426" r:id="rId5"/>
    <p:sldId id="421" r:id="rId6"/>
    <p:sldId id="427" r:id="rId7"/>
    <p:sldId id="428" r:id="rId8"/>
    <p:sldId id="430" r:id="rId9"/>
    <p:sldId id="431" r:id="rId10"/>
    <p:sldId id="436" r:id="rId11"/>
    <p:sldId id="432" r:id="rId12"/>
    <p:sldId id="433" r:id="rId13"/>
    <p:sldId id="434" r:id="rId14"/>
    <p:sldId id="435" r:id="rId15"/>
    <p:sldId id="429" r:id="rId16"/>
    <p:sldId id="423" r:id="rId17"/>
    <p:sldId id="425" r:id="rId18"/>
    <p:sldId id="419" r:id="rId1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66" autoAdjust="0"/>
    <p:restoredTop sz="94660"/>
  </p:normalViewPr>
  <p:slideViewPr>
    <p:cSldViewPr>
      <p:cViewPr varScale="1">
        <p:scale>
          <a:sx n="131" d="100"/>
          <a:sy n="131" d="100"/>
        </p:scale>
        <p:origin x="1776" y="184"/>
      </p:cViewPr>
      <p:guideLst>
        <p:guide orient="horz" pos="2160"/>
        <p:guide pos="2880"/>
      </p:guideLst>
    </p:cSldViewPr>
  </p:slideViewPr>
  <p:notesTextViewPr>
    <p:cViewPr>
      <p:scale>
        <a:sx n="100" d="100"/>
        <a:sy n="100" d="100"/>
      </p:scale>
      <p:origin x="0" y="0"/>
    </p:cViewPr>
  </p:notesTextViewPr>
  <p:sorterViewPr>
    <p:cViewPr>
      <p:scale>
        <a:sx n="40" d="100"/>
        <a:sy n="4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33E7E92B-59FA-49FB-B014-1669F564A86F}" type="datetimeFigureOut">
              <a:rPr lang="en-US"/>
              <a:pPr>
                <a:defRPr/>
              </a:pPr>
              <a:t>5/8/17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5CAD7887-406F-46CC-9589-B5DF14B164FF}" type="slidenum">
              <a:rPr lang="en-US"/>
              <a:pPr>
                <a:defRPr/>
              </a:pPr>
              <a:t>‹#›</a:t>
            </a:fld>
            <a:endParaRPr lang="en-US"/>
          </a:p>
        </p:txBody>
      </p:sp>
    </p:spTree>
    <p:extLst>
      <p:ext uri="{BB962C8B-B14F-4D97-AF65-F5344CB8AC3E}">
        <p14:creationId xmlns:p14="http://schemas.microsoft.com/office/powerpoint/2010/main" val="2706477689"/>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gi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FD7B8707-E1CD-4CEF-A00B-04778EC3BE00}" type="datetimeFigureOut">
              <a:rPr lang="en-US"/>
              <a:pPr>
                <a:defRPr/>
              </a:pPr>
              <a:t>5/8/17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E692987E-3A66-4994-9BE4-8BDBBB69D16B}" type="slidenum">
              <a:rPr lang="en-US"/>
              <a:pPr>
                <a:defRPr/>
              </a:pPr>
              <a:t>‹#›</a:t>
            </a:fld>
            <a:endParaRPr lang="en-US"/>
          </a:p>
        </p:txBody>
      </p:sp>
    </p:spTree>
    <p:extLst>
      <p:ext uri="{BB962C8B-B14F-4D97-AF65-F5344CB8AC3E}">
        <p14:creationId xmlns:p14="http://schemas.microsoft.com/office/powerpoint/2010/main" val="8060578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8602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50DCA77-AE49-4A9C-A909-3537221CB17F}" type="slidenum">
              <a:rPr lang="en-US" smtClean="0"/>
              <a:pPr fontAlgn="base">
                <a:spcBef>
                  <a:spcPct val="0"/>
                </a:spcBef>
                <a:spcAft>
                  <a:spcPct val="0"/>
                </a:spcAft>
                <a:defRPr/>
              </a:pPr>
              <a:t>1</a:t>
            </a:fld>
            <a:endParaRPr lang="en-US" smtClean="0"/>
          </a:p>
        </p:txBody>
      </p:sp>
    </p:spTree>
    <p:extLst>
      <p:ext uri="{BB962C8B-B14F-4D97-AF65-F5344CB8AC3E}">
        <p14:creationId xmlns:p14="http://schemas.microsoft.com/office/powerpoint/2010/main" val="1316045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692987E-3A66-4994-9BE4-8BDBBB69D16B}" type="slidenum">
              <a:rPr lang="en-US" smtClean="0"/>
              <a:pPr>
                <a:defRPr/>
              </a:pPr>
              <a:t>2</a:t>
            </a:fld>
            <a:endParaRPr lang="en-US"/>
          </a:p>
        </p:txBody>
      </p:sp>
    </p:spTree>
    <p:extLst>
      <p:ext uri="{BB962C8B-B14F-4D97-AF65-F5344CB8AC3E}">
        <p14:creationId xmlns:p14="http://schemas.microsoft.com/office/powerpoint/2010/main" val="1577211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8B01A1B5-A00B-C045-9ABA-42483D786DE9}" type="datetime1">
              <a:rPr lang="en-US" smtClean="0"/>
              <a:t>5/8/17</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6" name="Slide Number Placeholder 5"/>
          <p:cNvSpPr>
            <a:spLocks noGrp="1"/>
          </p:cNvSpPr>
          <p:nvPr>
            <p:ph type="sldNum" sz="quarter" idx="12"/>
          </p:nvPr>
        </p:nvSpPr>
        <p:spPr/>
        <p:txBody>
          <a:bodyPr/>
          <a:lstStyle>
            <a:lvl1pPr>
              <a:defRPr/>
            </a:lvl1pPr>
          </a:lstStyle>
          <a:p>
            <a:pPr>
              <a:defRPr/>
            </a:pPr>
            <a:fld id="{B1D066EC-5749-4585-9837-C7D7BD5CB86B}" type="slidenum">
              <a:rPr lang="en-US"/>
              <a:pPr>
                <a:defRPr/>
              </a:pPr>
              <a:t>‹#›</a:t>
            </a:fld>
            <a:endParaRPr lang="en-US"/>
          </a:p>
        </p:txBody>
      </p:sp>
    </p:spTree>
    <p:extLst>
      <p:ext uri="{BB962C8B-B14F-4D97-AF65-F5344CB8AC3E}">
        <p14:creationId xmlns:p14="http://schemas.microsoft.com/office/powerpoint/2010/main" val="605151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63E7E349-667E-644E-B012-06CCBDAC637F}" type="datetime1">
              <a:rPr lang="en-US" smtClean="0"/>
              <a:t>5/8/17</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6" name="Slide Number Placeholder 5"/>
          <p:cNvSpPr>
            <a:spLocks noGrp="1"/>
          </p:cNvSpPr>
          <p:nvPr>
            <p:ph type="sldNum" sz="quarter" idx="12"/>
          </p:nvPr>
        </p:nvSpPr>
        <p:spPr/>
        <p:txBody>
          <a:bodyPr/>
          <a:lstStyle>
            <a:lvl1pPr>
              <a:defRPr/>
            </a:lvl1pPr>
          </a:lstStyle>
          <a:p>
            <a:pPr>
              <a:defRPr/>
            </a:pPr>
            <a:fld id="{12236EC8-B6B4-4047-8E94-DB4977AA8CDE}" type="slidenum">
              <a:rPr lang="en-US"/>
              <a:pPr>
                <a:defRPr/>
              </a:pPr>
              <a:t>‹#›</a:t>
            </a:fld>
            <a:endParaRPr lang="en-US"/>
          </a:p>
        </p:txBody>
      </p:sp>
    </p:spTree>
    <p:extLst>
      <p:ext uri="{BB962C8B-B14F-4D97-AF65-F5344CB8AC3E}">
        <p14:creationId xmlns:p14="http://schemas.microsoft.com/office/powerpoint/2010/main" val="28747532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74A6D929-E5EC-8F4E-976C-E2B9CE935CA2}" type="datetime1">
              <a:rPr lang="en-US" smtClean="0"/>
              <a:t>5/8/17</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6" name="Slide Number Placeholder 5"/>
          <p:cNvSpPr>
            <a:spLocks noGrp="1"/>
          </p:cNvSpPr>
          <p:nvPr>
            <p:ph type="sldNum" sz="quarter" idx="12"/>
          </p:nvPr>
        </p:nvSpPr>
        <p:spPr/>
        <p:txBody>
          <a:bodyPr/>
          <a:lstStyle>
            <a:lvl1pPr>
              <a:defRPr/>
            </a:lvl1pPr>
          </a:lstStyle>
          <a:p>
            <a:pPr>
              <a:defRPr/>
            </a:pPr>
            <a:fld id="{6C83A777-F07E-472E-A020-7B4D580524B9}" type="slidenum">
              <a:rPr lang="en-US"/>
              <a:pPr>
                <a:defRPr/>
              </a:pPr>
              <a:t>‹#›</a:t>
            </a:fld>
            <a:endParaRPr lang="en-US"/>
          </a:p>
        </p:txBody>
      </p:sp>
    </p:spTree>
    <p:extLst>
      <p:ext uri="{BB962C8B-B14F-4D97-AF65-F5344CB8AC3E}">
        <p14:creationId xmlns:p14="http://schemas.microsoft.com/office/powerpoint/2010/main" val="14339344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reserve="1">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457200" y="274638"/>
            <a:ext cx="8229600" cy="639762"/>
          </a:xfr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457200" y="990600"/>
            <a:ext cx="4038600" cy="2514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48200" y="990600"/>
            <a:ext cx="4038600" cy="2514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57200" y="3657600"/>
            <a:ext cx="4038600" cy="2514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4648200" y="3657600"/>
            <a:ext cx="4038600" cy="2514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2A61EA12-6DFE-E04F-A2A9-8EC83C232564}" type="datetime1">
              <a:rPr lang="en-US" smtClean="0"/>
              <a:t>5/8/17</a:t>
            </a:fld>
            <a:endParaRPr lang="en-US"/>
          </a:p>
        </p:txBody>
      </p:sp>
      <p:sp>
        <p:nvSpPr>
          <p:cNvPr id="8"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9" name="Slide Number Placeholder 5"/>
          <p:cNvSpPr>
            <a:spLocks noGrp="1"/>
          </p:cNvSpPr>
          <p:nvPr>
            <p:ph type="sldNum" sz="quarter" idx="12"/>
          </p:nvPr>
        </p:nvSpPr>
        <p:spPr/>
        <p:txBody>
          <a:bodyPr/>
          <a:lstStyle>
            <a:lvl1pPr>
              <a:defRPr/>
            </a:lvl1pPr>
          </a:lstStyle>
          <a:p>
            <a:pPr>
              <a:defRPr/>
            </a:pPr>
            <a:fld id="{2A7F69CA-01CC-4DEF-B5D8-B239B6D1E812}" type="slidenum">
              <a:rPr lang="en-US"/>
              <a:pPr>
                <a:defRPr/>
              </a:pPr>
              <a:t>‹#›</a:t>
            </a:fld>
            <a:endParaRPr lang="en-US"/>
          </a:p>
        </p:txBody>
      </p:sp>
    </p:spTree>
    <p:extLst>
      <p:ext uri="{BB962C8B-B14F-4D97-AF65-F5344CB8AC3E}">
        <p14:creationId xmlns:p14="http://schemas.microsoft.com/office/powerpoint/2010/main" val="39671994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20651"/>
            <a:ext cx="8229600" cy="715962"/>
          </a:xfrm>
        </p:spPr>
        <p:txBody>
          <a:bodyPr>
            <a:normAutofit/>
          </a:bodyPr>
          <a:lstStyle>
            <a:lvl1pPr>
              <a:defRPr sz="3200" baseline="0">
                <a:solidFill>
                  <a:srgbClr val="0070C0"/>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914400"/>
            <a:ext cx="8229600" cy="5334000"/>
          </a:xfrm>
        </p:spPr>
        <p:txBody>
          <a:bodyPr/>
          <a:lstStyle>
            <a:lvl1pPr>
              <a:buClr>
                <a:srgbClr val="0070C0"/>
              </a:buClr>
              <a:buFont typeface="Wingdings" pitchFamily="2" charset="2"/>
              <a:buChar char="§"/>
              <a:defRPr sz="1800" baseline="0"/>
            </a:lvl1pPr>
            <a:lvl2pPr>
              <a:buClr>
                <a:srgbClr val="92D050"/>
              </a:buClr>
              <a:buFont typeface="Wingdings" pitchFamily="2" charset="2"/>
              <a:buChar char="§"/>
              <a:defRPr sz="1800" baseline="0"/>
            </a:lvl2pPr>
            <a:lvl3pPr>
              <a:buClr>
                <a:srgbClr val="FF0000"/>
              </a:buClr>
              <a:buFont typeface="Wingdings" pitchFamily="2" charset="2"/>
              <a:buChar char="§"/>
              <a:defRPr sz="1600" baseline="0"/>
            </a:lvl3pPr>
            <a:lvl4pPr>
              <a:defRPr sz="16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55E686D4-A295-5D46-99BA-3E2363EA07BA}" type="datetime1">
              <a:rPr lang="en-US" smtClean="0"/>
              <a:t>5/8/17</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6" name="Slide Number Placeholder 5"/>
          <p:cNvSpPr>
            <a:spLocks noGrp="1"/>
          </p:cNvSpPr>
          <p:nvPr>
            <p:ph type="sldNum" sz="quarter" idx="12"/>
          </p:nvPr>
        </p:nvSpPr>
        <p:spPr/>
        <p:txBody>
          <a:bodyPr/>
          <a:lstStyle>
            <a:lvl1pPr>
              <a:defRPr sz="1600" b="1"/>
            </a:lvl1pPr>
          </a:lstStyle>
          <a:p>
            <a:pPr>
              <a:defRPr/>
            </a:pPr>
            <a:fld id="{F8C3E294-9E12-4E24-B275-9BA1AC14E86B}" type="slidenum">
              <a:rPr lang="en-US"/>
              <a:pPr>
                <a:defRPr/>
              </a:pPr>
              <a:t>‹#›</a:t>
            </a:fld>
            <a:endParaRPr lang="en-US" dirty="0"/>
          </a:p>
        </p:txBody>
      </p:sp>
    </p:spTree>
    <p:extLst>
      <p:ext uri="{BB962C8B-B14F-4D97-AF65-F5344CB8AC3E}">
        <p14:creationId xmlns:p14="http://schemas.microsoft.com/office/powerpoint/2010/main" val="2787220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590224A8-0143-1143-813F-4470136B708C}" type="datetime1">
              <a:rPr lang="en-US" smtClean="0"/>
              <a:t>5/8/17</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6" name="Slide Number Placeholder 5"/>
          <p:cNvSpPr>
            <a:spLocks noGrp="1"/>
          </p:cNvSpPr>
          <p:nvPr>
            <p:ph type="sldNum" sz="quarter" idx="12"/>
          </p:nvPr>
        </p:nvSpPr>
        <p:spPr/>
        <p:txBody>
          <a:bodyPr/>
          <a:lstStyle>
            <a:lvl1pPr>
              <a:defRPr/>
            </a:lvl1pPr>
          </a:lstStyle>
          <a:p>
            <a:pPr>
              <a:defRPr/>
            </a:pPr>
            <a:fld id="{E1D6EFB9-832D-41AA-B6AA-BA3FDFDF217B}" type="slidenum">
              <a:rPr lang="en-US"/>
              <a:pPr>
                <a:defRPr/>
              </a:pPr>
              <a:t>‹#›</a:t>
            </a:fld>
            <a:endParaRPr lang="en-US"/>
          </a:p>
        </p:txBody>
      </p:sp>
    </p:spTree>
    <p:extLst>
      <p:ext uri="{BB962C8B-B14F-4D97-AF65-F5344CB8AC3E}">
        <p14:creationId xmlns:p14="http://schemas.microsoft.com/office/powerpoint/2010/main" val="4629524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A093D09E-3C36-E44A-B07E-58682FDC4B39}" type="datetime1">
              <a:rPr lang="en-US" smtClean="0"/>
              <a:t>5/8/17</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7" name="Slide Number Placeholder 5"/>
          <p:cNvSpPr>
            <a:spLocks noGrp="1"/>
          </p:cNvSpPr>
          <p:nvPr>
            <p:ph type="sldNum" sz="quarter" idx="12"/>
          </p:nvPr>
        </p:nvSpPr>
        <p:spPr/>
        <p:txBody>
          <a:bodyPr/>
          <a:lstStyle>
            <a:lvl1pPr>
              <a:defRPr/>
            </a:lvl1pPr>
          </a:lstStyle>
          <a:p>
            <a:pPr>
              <a:defRPr/>
            </a:pPr>
            <a:fld id="{C1FBD6B9-3A33-4A94-B724-9A8AE8A254DC}" type="slidenum">
              <a:rPr lang="en-US"/>
              <a:pPr>
                <a:defRPr/>
              </a:pPr>
              <a:t>‹#›</a:t>
            </a:fld>
            <a:endParaRPr lang="en-US"/>
          </a:p>
        </p:txBody>
      </p:sp>
    </p:spTree>
    <p:extLst>
      <p:ext uri="{BB962C8B-B14F-4D97-AF65-F5344CB8AC3E}">
        <p14:creationId xmlns:p14="http://schemas.microsoft.com/office/powerpoint/2010/main" val="35092779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5EDFC40F-AA31-1747-BE6E-16CD549665F1}" type="datetime1">
              <a:rPr lang="en-US" smtClean="0"/>
              <a:t>5/8/17</a:t>
            </a:fld>
            <a:endParaRPr lang="en-US"/>
          </a:p>
        </p:txBody>
      </p:sp>
      <p:sp>
        <p:nvSpPr>
          <p:cNvPr id="8"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9" name="Slide Number Placeholder 5"/>
          <p:cNvSpPr>
            <a:spLocks noGrp="1"/>
          </p:cNvSpPr>
          <p:nvPr>
            <p:ph type="sldNum" sz="quarter" idx="12"/>
          </p:nvPr>
        </p:nvSpPr>
        <p:spPr/>
        <p:txBody>
          <a:bodyPr/>
          <a:lstStyle>
            <a:lvl1pPr>
              <a:defRPr/>
            </a:lvl1pPr>
          </a:lstStyle>
          <a:p>
            <a:pPr>
              <a:defRPr/>
            </a:pPr>
            <a:fld id="{1FF3FC6E-2B66-4D2D-9218-6A86576333C3}" type="slidenum">
              <a:rPr lang="en-US"/>
              <a:pPr>
                <a:defRPr/>
              </a:pPr>
              <a:t>‹#›</a:t>
            </a:fld>
            <a:endParaRPr lang="en-US"/>
          </a:p>
        </p:txBody>
      </p:sp>
    </p:spTree>
    <p:extLst>
      <p:ext uri="{BB962C8B-B14F-4D97-AF65-F5344CB8AC3E}">
        <p14:creationId xmlns:p14="http://schemas.microsoft.com/office/powerpoint/2010/main" val="4080669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51292EDD-894E-8044-9594-F53C19EDF0B3}" type="datetime1">
              <a:rPr lang="en-US" smtClean="0"/>
              <a:t>5/8/17</a:t>
            </a:fld>
            <a:endParaRPr lang="en-US"/>
          </a:p>
        </p:txBody>
      </p:sp>
      <p:sp>
        <p:nvSpPr>
          <p:cNvPr id="4"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5" name="Slide Number Placeholder 5"/>
          <p:cNvSpPr>
            <a:spLocks noGrp="1"/>
          </p:cNvSpPr>
          <p:nvPr>
            <p:ph type="sldNum" sz="quarter" idx="12"/>
          </p:nvPr>
        </p:nvSpPr>
        <p:spPr/>
        <p:txBody>
          <a:bodyPr/>
          <a:lstStyle>
            <a:lvl1pPr>
              <a:defRPr/>
            </a:lvl1pPr>
          </a:lstStyle>
          <a:p>
            <a:pPr>
              <a:defRPr/>
            </a:pPr>
            <a:fld id="{E9C73807-B068-4863-956B-F1B336131749}" type="slidenum">
              <a:rPr lang="en-US"/>
              <a:pPr>
                <a:defRPr/>
              </a:pPr>
              <a:t>‹#›</a:t>
            </a:fld>
            <a:endParaRPr lang="en-US"/>
          </a:p>
        </p:txBody>
      </p:sp>
    </p:spTree>
    <p:extLst>
      <p:ext uri="{BB962C8B-B14F-4D97-AF65-F5344CB8AC3E}">
        <p14:creationId xmlns:p14="http://schemas.microsoft.com/office/powerpoint/2010/main" val="4080551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F2442695-315A-1648-AEC0-4E7BBC37D350}" type="datetime1">
              <a:rPr lang="en-US" smtClean="0"/>
              <a:t>5/8/17</a:t>
            </a:fld>
            <a:endParaRPr lang="en-US"/>
          </a:p>
        </p:txBody>
      </p:sp>
      <p:sp>
        <p:nvSpPr>
          <p:cNvPr id="3"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4" name="Slide Number Placeholder 5"/>
          <p:cNvSpPr>
            <a:spLocks noGrp="1"/>
          </p:cNvSpPr>
          <p:nvPr>
            <p:ph type="sldNum" sz="quarter" idx="12"/>
          </p:nvPr>
        </p:nvSpPr>
        <p:spPr/>
        <p:txBody>
          <a:bodyPr/>
          <a:lstStyle>
            <a:lvl1pPr>
              <a:defRPr/>
            </a:lvl1pPr>
          </a:lstStyle>
          <a:p>
            <a:pPr>
              <a:defRPr/>
            </a:pPr>
            <a:fld id="{B6F5520D-11A7-44C7-A268-AAA329E6ED9D}" type="slidenum">
              <a:rPr lang="en-US"/>
              <a:pPr>
                <a:defRPr/>
              </a:pPr>
              <a:t>‹#›</a:t>
            </a:fld>
            <a:endParaRPr lang="en-US"/>
          </a:p>
        </p:txBody>
      </p:sp>
    </p:spTree>
    <p:extLst>
      <p:ext uri="{BB962C8B-B14F-4D97-AF65-F5344CB8AC3E}">
        <p14:creationId xmlns:p14="http://schemas.microsoft.com/office/powerpoint/2010/main" val="35270358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3C58B986-3A01-A240-BE26-7A3067721D56}" type="datetime1">
              <a:rPr lang="en-US" smtClean="0"/>
              <a:t>5/8/17</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7" name="Slide Number Placeholder 5"/>
          <p:cNvSpPr>
            <a:spLocks noGrp="1"/>
          </p:cNvSpPr>
          <p:nvPr>
            <p:ph type="sldNum" sz="quarter" idx="12"/>
          </p:nvPr>
        </p:nvSpPr>
        <p:spPr/>
        <p:txBody>
          <a:bodyPr/>
          <a:lstStyle>
            <a:lvl1pPr>
              <a:defRPr/>
            </a:lvl1pPr>
          </a:lstStyle>
          <a:p>
            <a:pPr>
              <a:defRPr/>
            </a:pPr>
            <a:fld id="{ADEA0E33-B153-4585-A659-757BD76D8C72}" type="slidenum">
              <a:rPr lang="en-US"/>
              <a:pPr>
                <a:defRPr/>
              </a:pPr>
              <a:t>‹#›</a:t>
            </a:fld>
            <a:endParaRPr lang="en-US"/>
          </a:p>
        </p:txBody>
      </p:sp>
    </p:spTree>
    <p:extLst>
      <p:ext uri="{BB962C8B-B14F-4D97-AF65-F5344CB8AC3E}">
        <p14:creationId xmlns:p14="http://schemas.microsoft.com/office/powerpoint/2010/main" val="1742186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CF21C4DB-616F-A04B-9F5E-D6304278E4D3}" type="datetime1">
              <a:rPr lang="en-US" smtClean="0"/>
              <a:t>5/8/17</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smtClean="0"/>
              <a:t>@Julie Blackburn</a:t>
            </a:r>
            <a:endParaRPr lang="en-US"/>
          </a:p>
        </p:txBody>
      </p:sp>
      <p:sp>
        <p:nvSpPr>
          <p:cNvPr id="7" name="Slide Number Placeholder 5"/>
          <p:cNvSpPr>
            <a:spLocks noGrp="1"/>
          </p:cNvSpPr>
          <p:nvPr>
            <p:ph type="sldNum" sz="quarter" idx="12"/>
          </p:nvPr>
        </p:nvSpPr>
        <p:spPr/>
        <p:txBody>
          <a:bodyPr/>
          <a:lstStyle>
            <a:lvl1pPr>
              <a:defRPr/>
            </a:lvl1pPr>
          </a:lstStyle>
          <a:p>
            <a:pPr>
              <a:defRPr/>
            </a:pPr>
            <a:fld id="{70AEC9DF-A8CA-492E-9A95-52D982BBB1FB}" type="slidenum">
              <a:rPr lang="en-US"/>
              <a:pPr>
                <a:defRPr/>
              </a:pPr>
              <a:t>‹#›</a:t>
            </a:fld>
            <a:endParaRPr lang="en-US"/>
          </a:p>
        </p:txBody>
      </p:sp>
    </p:spTree>
    <p:extLst>
      <p:ext uri="{BB962C8B-B14F-4D97-AF65-F5344CB8AC3E}">
        <p14:creationId xmlns:p14="http://schemas.microsoft.com/office/powerpoint/2010/main" val="226483458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63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7" name="Text Placeholder 2"/>
          <p:cNvSpPr>
            <a:spLocks noGrp="1"/>
          </p:cNvSpPr>
          <p:nvPr>
            <p:ph type="body" idx="1"/>
          </p:nvPr>
        </p:nvSpPr>
        <p:spPr bwMode="auto">
          <a:xfrm>
            <a:off x="457200" y="990600"/>
            <a:ext cx="8229600" cy="518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defRPr>
            </a:lvl1pPr>
          </a:lstStyle>
          <a:p>
            <a:pPr>
              <a:defRPr/>
            </a:pPr>
            <a:fld id="{C30107D8-7189-3349-A699-B3B0E6FC2E15}" type="datetime1">
              <a:rPr lang="en-US" smtClean="0"/>
              <a:t>5/8/17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pitchFamily="34" charset="0"/>
              </a:defRPr>
            </a:lvl1pPr>
          </a:lstStyle>
          <a:p>
            <a:pPr>
              <a:defRPr/>
            </a:pPr>
            <a:r>
              <a:rPr lang="en-US" smtClean="0"/>
              <a:t>@Julie Blackburn</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defRPr>
            </a:lvl1pPr>
          </a:lstStyle>
          <a:p>
            <a:pPr>
              <a:defRPr/>
            </a:pPr>
            <a:fld id="{F34D79D8-E937-4F7F-B5D1-0FDC90AE5A5A}"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4112" r:id="rId1"/>
    <p:sldLayoutId id="2147484123" r:id="rId2"/>
    <p:sldLayoutId id="2147484113" r:id="rId3"/>
    <p:sldLayoutId id="2147484114" r:id="rId4"/>
    <p:sldLayoutId id="2147484115" r:id="rId5"/>
    <p:sldLayoutId id="2147484116" r:id="rId6"/>
    <p:sldLayoutId id="2147484117" r:id="rId7"/>
    <p:sldLayoutId id="2147484118" r:id="rId8"/>
    <p:sldLayoutId id="2147484119" r:id="rId9"/>
    <p:sldLayoutId id="2147484120" r:id="rId10"/>
    <p:sldLayoutId id="2147484121" r:id="rId11"/>
    <p:sldLayoutId id="2147484122" r:id="rId12"/>
  </p:sldLayoutIdLst>
  <p:hf hdr="0" dt="0"/>
  <p:txStyles>
    <p:titleStyle>
      <a:lvl1pPr algn="ctr" rtl="0" eaLnBrk="0" fontAlgn="base" hangingPunct="0">
        <a:spcBef>
          <a:spcPct val="0"/>
        </a:spcBef>
        <a:spcAft>
          <a:spcPct val="0"/>
        </a:spcAft>
        <a:defRPr sz="3600" kern="1200">
          <a:solidFill>
            <a:schemeClr val="hlink"/>
          </a:solidFill>
          <a:latin typeface="+mj-lt"/>
          <a:ea typeface="+mj-ea"/>
          <a:cs typeface="+mj-cs"/>
        </a:defRPr>
      </a:lvl1pPr>
      <a:lvl2pPr algn="ctr" rtl="0" eaLnBrk="0" fontAlgn="base" hangingPunct="0">
        <a:spcBef>
          <a:spcPct val="0"/>
        </a:spcBef>
        <a:spcAft>
          <a:spcPct val="0"/>
        </a:spcAft>
        <a:defRPr sz="3600">
          <a:solidFill>
            <a:schemeClr val="hlink"/>
          </a:solidFill>
          <a:latin typeface="Calibri" pitchFamily="34" charset="0"/>
        </a:defRPr>
      </a:lvl2pPr>
      <a:lvl3pPr algn="ctr" rtl="0" eaLnBrk="0" fontAlgn="base" hangingPunct="0">
        <a:spcBef>
          <a:spcPct val="0"/>
        </a:spcBef>
        <a:spcAft>
          <a:spcPct val="0"/>
        </a:spcAft>
        <a:defRPr sz="3600">
          <a:solidFill>
            <a:schemeClr val="hlink"/>
          </a:solidFill>
          <a:latin typeface="Calibri" pitchFamily="34" charset="0"/>
        </a:defRPr>
      </a:lvl3pPr>
      <a:lvl4pPr algn="ctr" rtl="0" eaLnBrk="0" fontAlgn="base" hangingPunct="0">
        <a:spcBef>
          <a:spcPct val="0"/>
        </a:spcBef>
        <a:spcAft>
          <a:spcPct val="0"/>
        </a:spcAft>
        <a:defRPr sz="3600">
          <a:solidFill>
            <a:schemeClr val="hlink"/>
          </a:solidFill>
          <a:latin typeface="Calibri" pitchFamily="34" charset="0"/>
        </a:defRPr>
      </a:lvl4pPr>
      <a:lvl5pPr algn="ctr" rtl="0" eaLnBrk="0" fontAlgn="base" hangingPunct="0">
        <a:spcBef>
          <a:spcPct val="0"/>
        </a:spcBef>
        <a:spcAft>
          <a:spcPct val="0"/>
        </a:spcAft>
        <a:defRPr sz="3600">
          <a:solidFill>
            <a:schemeClr val="hlink"/>
          </a:solidFill>
          <a:latin typeface="Calibri" pitchFamily="34" charset="0"/>
        </a:defRPr>
      </a:lvl5pPr>
      <a:lvl6pPr marL="457200" algn="ctr" rtl="0" fontAlgn="base">
        <a:spcBef>
          <a:spcPct val="0"/>
        </a:spcBef>
        <a:spcAft>
          <a:spcPct val="0"/>
        </a:spcAft>
        <a:defRPr sz="3600">
          <a:solidFill>
            <a:schemeClr val="hlink"/>
          </a:solidFill>
          <a:latin typeface="Calibri" pitchFamily="34" charset="0"/>
        </a:defRPr>
      </a:lvl6pPr>
      <a:lvl7pPr marL="914400" algn="ctr" rtl="0" fontAlgn="base">
        <a:spcBef>
          <a:spcPct val="0"/>
        </a:spcBef>
        <a:spcAft>
          <a:spcPct val="0"/>
        </a:spcAft>
        <a:defRPr sz="3600">
          <a:solidFill>
            <a:schemeClr val="hlink"/>
          </a:solidFill>
          <a:latin typeface="Calibri" pitchFamily="34" charset="0"/>
        </a:defRPr>
      </a:lvl7pPr>
      <a:lvl8pPr marL="1371600" algn="ctr" rtl="0" fontAlgn="base">
        <a:spcBef>
          <a:spcPct val="0"/>
        </a:spcBef>
        <a:spcAft>
          <a:spcPct val="0"/>
        </a:spcAft>
        <a:defRPr sz="3600">
          <a:solidFill>
            <a:schemeClr val="hlink"/>
          </a:solidFill>
          <a:latin typeface="Calibri" pitchFamily="34" charset="0"/>
        </a:defRPr>
      </a:lvl8pPr>
      <a:lvl9pPr marL="1828800" algn="ctr" rtl="0" fontAlgn="base">
        <a:spcBef>
          <a:spcPct val="0"/>
        </a:spcBef>
        <a:spcAft>
          <a:spcPct val="0"/>
        </a:spcAft>
        <a:defRPr sz="3600">
          <a:solidFill>
            <a:schemeClr val="hlink"/>
          </a:solidFill>
          <a:latin typeface="Calibri" pitchFamily="34" charset="0"/>
        </a:defRPr>
      </a:lvl9pPr>
    </p:titleStyle>
    <p:bodyStyle>
      <a:lvl1pPr marL="342900" indent="-342900" algn="l" rtl="0" eaLnBrk="0" fontAlgn="base" hangingPunct="0">
        <a:spcBef>
          <a:spcPct val="20000"/>
        </a:spcBef>
        <a:spcAft>
          <a:spcPct val="0"/>
        </a:spcAft>
        <a:buClr>
          <a:schemeClr val="hlink"/>
        </a:buClr>
        <a:buFont typeface="Wingdings" pitchFamily="2" charset="2"/>
        <a:buChar char="§"/>
        <a:defRPr sz="2800" kern="1200">
          <a:solidFill>
            <a:schemeClr val="tx1"/>
          </a:solidFill>
          <a:latin typeface="+mn-lt"/>
          <a:ea typeface="+mn-ea"/>
          <a:cs typeface="+mn-cs"/>
        </a:defRPr>
      </a:lvl1pPr>
      <a:lvl2pPr marL="742950" indent="-285750" algn="l" rtl="0" eaLnBrk="0" fontAlgn="base" hangingPunct="0">
        <a:spcBef>
          <a:spcPct val="20000"/>
        </a:spcBef>
        <a:spcAft>
          <a:spcPct val="0"/>
        </a:spcAft>
        <a:buClr>
          <a:srgbClr val="FF0000"/>
        </a:buClr>
        <a:buFont typeface="Wingdings" pitchFamily="2" charset="2"/>
        <a:buChar char="§"/>
        <a:defRPr sz="2400" kern="1200">
          <a:solidFill>
            <a:schemeClr val="tx1"/>
          </a:solidFill>
          <a:latin typeface="+mn-lt"/>
          <a:ea typeface="+mn-ea"/>
          <a:cs typeface="+mn-cs"/>
        </a:defRPr>
      </a:lvl2pPr>
      <a:lvl3pPr marL="1143000" indent="-228600" algn="l" rtl="0" eaLnBrk="0" fontAlgn="base" hangingPunct="0">
        <a:spcBef>
          <a:spcPct val="20000"/>
        </a:spcBef>
        <a:spcAft>
          <a:spcPct val="0"/>
        </a:spcAft>
        <a:buClr>
          <a:srgbClr val="00CC00"/>
        </a:buClr>
        <a:buFont typeface="Wingdings" pitchFamily="2" charset="2"/>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hyperlink" Target="http://neo4j.com/docs/cypher-refcard/current/" TargetMode="External"/><Relationship Id="rId4" Type="http://schemas.openxmlformats.org/officeDocument/2006/relationships/hyperlink" Target="https://www.forbes.com/sites/danwoods/2014/02/14/50-shades-of-graph-how-graph-databases-are-transforming-online-dating/#52ced4535081" TargetMode="External"/><Relationship Id="rId5" Type="http://schemas.openxmlformats.org/officeDocument/2006/relationships/hyperlink" Target="http://blog.syncsort.com/2015/05/big-data/graph-databases-not-your-fathers-big-data/" TargetMode="External"/><Relationship Id="rId1" Type="http://schemas.openxmlformats.org/officeDocument/2006/relationships/slideLayout" Target="../slideLayouts/slideLayout2.xml"/><Relationship Id="rId2" Type="http://schemas.openxmlformats.org/officeDocument/2006/relationships/hyperlink" Target="http://neo4j.com/docs/developer-manua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witter.com/adriancolyer"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youtu.be/HXZZWQcvhOY" TargetMode="External"/><Relationship Id="rId4" Type="http://schemas.openxmlformats.org/officeDocument/2006/relationships/hyperlink" Target="https://youtu.be/cfmB_y_I5Dg" TargetMode="External"/><Relationship Id="rId1" Type="http://schemas.openxmlformats.org/officeDocument/2006/relationships/slideLayout" Target="../slideLayouts/slideLayout2.xml"/><Relationship Id="rId2" Type="http://schemas.openxmlformats.org/officeDocument/2006/relationships/hyperlink" Target="https://youtu.be/KmEKCVuF-rI"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google.com/url?sa=i&amp;rct=j&amp;q=&amp;esrc=s&amp;source=images&amp;cd=&amp;cad=rja&amp;uact=8&amp;ved=0ahUKEwjU-pmky9vTAhVl_4MKHRmkBn4QjRwIBw&amp;url=http://www.reactiongifs.com/tag/its-beautiful/&amp;psig=AFQjCNHTlkg8pJWTkhgn3wue38Lc74Hwsw&amp;ust=1494171110896995" TargetMode="External"/><Relationship Id="rId3" Type="http://schemas.openxmlformats.org/officeDocument/2006/relationships/image" Target="../media/image3.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pPr>
              <a:defRPr/>
            </a:pPr>
            <a:fld id="{3202EDA8-4D42-4A3F-8044-C86141763805}" type="slidenum">
              <a:rPr lang="en-US" sz="1600" b="1"/>
              <a:pPr>
                <a:defRPr/>
              </a:pPr>
              <a:t>1</a:t>
            </a:fld>
            <a:endParaRPr lang="en-US" sz="1600" b="1" dirty="0"/>
          </a:p>
        </p:txBody>
      </p:sp>
      <p:sp>
        <p:nvSpPr>
          <p:cNvPr id="3075" name="Title 1"/>
          <p:cNvSpPr>
            <a:spLocks noGrp="1"/>
          </p:cNvSpPr>
          <p:nvPr>
            <p:ph type="ctrTitle"/>
          </p:nvPr>
        </p:nvSpPr>
        <p:spPr>
          <a:xfrm>
            <a:off x="647700" y="1219200"/>
            <a:ext cx="7772400" cy="1828800"/>
          </a:xfrm>
        </p:spPr>
        <p:txBody>
          <a:bodyPr/>
          <a:lstStyle/>
          <a:p>
            <a:pPr eaLnBrk="1" hangingPunct="1"/>
            <a:r>
              <a:rPr lang="en-US" altLang="en-US" sz="3200" dirty="0" smtClean="0"/>
              <a:t/>
            </a:r>
            <a:br>
              <a:rPr lang="en-US" altLang="en-US" sz="3200" dirty="0" smtClean="0"/>
            </a:br>
            <a:r>
              <a:rPr lang="en-US" altLang="en-US" sz="2400" dirty="0" smtClean="0"/>
              <a:t>Final Project</a:t>
            </a:r>
            <a:r>
              <a:rPr lang="en-US" altLang="en-US" sz="3200" dirty="0" smtClean="0"/>
              <a:t/>
            </a:r>
            <a:br>
              <a:rPr lang="en-US" altLang="en-US" sz="3200" dirty="0" smtClean="0"/>
            </a:br>
            <a:r>
              <a:rPr lang="en-US" altLang="en-US" sz="3200" dirty="0" smtClean="0"/>
              <a:t> NEO4J in Linguistics</a:t>
            </a:r>
            <a:r>
              <a:rPr lang="en-US" altLang="en-US" sz="3200" b="1" dirty="0" smtClean="0"/>
              <a:t/>
            </a:r>
            <a:br>
              <a:rPr lang="en-US" altLang="en-US" sz="3200" b="1" dirty="0" smtClean="0"/>
            </a:br>
            <a:r>
              <a:rPr lang="en-US" altLang="en-US" sz="3200" b="1" dirty="0" smtClean="0"/>
              <a:t/>
            </a:r>
            <a:br>
              <a:rPr lang="en-US" altLang="en-US" sz="3200" b="1" dirty="0" smtClean="0"/>
            </a:br>
            <a:endParaRPr lang="en-US" altLang="en-US" sz="3200" b="1" dirty="0" smtClean="0"/>
          </a:p>
        </p:txBody>
      </p:sp>
      <p:sp>
        <p:nvSpPr>
          <p:cNvPr id="3076" name="Subtitle 2"/>
          <p:cNvSpPr>
            <a:spLocks noGrp="1"/>
          </p:cNvSpPr>
          <p:nvPr>
            <p:ph type="subTitle" idx="1"/>
          </p:nvPr>
        </p:nvSpPr>
        <p:spPr>
          <a:xfrm>
            <a:off x="1333500" y="2438400"/>
            <a:ext cx="6400800" cy="609600"/>
          </a:xfrm>
        </p:spPr>
        <p:txBody>
          <a:bodyPr/>
          <a:lstStyle/>
          <a:p>
            <a:pPr eaLnBrk="1" hangingPunct="1">
              <a:defRPr/>
            </a:pPr>
            <a:r>
              <a:rPr lang="en-US" sz="2400" dirty="0" smtClean="0">
                <a:solidFill>
                  <a:schemeClr val="tx2">
                    <a:lumMod val="75000"/>
                  </a:schemeClr>
                </a:solidFill>
              </a:rPr>
              <a:t>Blackburn, Julie</a:t>
            </a:r>
          </a:p>
          <a:p>
            <a:pPr eaLnBrk="1" hangingPunct="1">
              <a:defRPr/>
            </a:pPr>
            <a:endParaRPr lang="en-US" sz="2400" b="1" dirty="0" smtClean="0">
              <a:solidFill>
                <a:schemeClr val="bg2">
                  <a:lumMod val="25000"/>
                </a:schemeClr>
              </a:solidFill>
            </a:endParaRPr>
          </a:p>
        </p:txBody>
      </p:sp>
      <p:sp>
        <p:nvSpPr>
          <p:cNvPr id="3077" name="Footer Placeholder 1"/>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hlink"/>
              </a:buClr>
              <a:buFont typeface="Wingdings" pitchFamily="2" charset="2"/>
              <a:buChar char="§"/>
              <a:defRPr sz="2800">
                <a:solidFill>
                  <a:schemeClr val="tx1"/>
                </a:solidFill>
                <a:latin typeface="Calibri" pitchFamily="34" charset="0"/>
              </a:defRPr>
            </a:lvl1pPr>
            <a:lvl2pPr marL="742950" indent="-285750" eaLnBrk="0" hangingPunct="0">
              <a:spcBef>
                <a:spcPct val="20000"/>
              </a:spcBef>
              <a:buClr>
                <a:srgbClr val="FF0000"/>
              </a:buClr>
              <a:buFont typeface="Wingdings" pitchFamily="2" charset="2"/>
              <a:buChar char="§"/>
              <a:defRPr sz="2400">
                <a:solidFill>
                  <a:schemeClr val="tx1"/>
                </a:solidFill>
                <a:latin typeface="Calibri" pitchFamily="34" charset="0"/>
              </a:defRPr>
            </a:lvl2pPr>
            <a:lvl3pPr marL="1143000" indent="-228600" eaLnBrk="0" hangingPunct="0">
              <a:spcBef>
                <a:spcPct val="20000"/>
              </a:spcBef>
              <a:buClr>
                <a:srgbClr val="00CC00"/>
              </a:buClr>
              <a:buFont typeface="Wingdings" pitchFamily="2" charset="2"/>
              <a:buChar char="§"/>
              <a:defRPr sz="20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ClrTx/>
              <a:buFontTx/>
              <a:buNone/>
            </a:pPr>
            <a:r>
              <a:rPr lang="en-US" altLang="en-US" sz="1200" dirty="0" smtClean="0">
                <a:solidFill>
                  <a:srgbClr val="898989"/>
                </a:solidFill>
              </a:rPr>
              <a:t>@Julie Blackburn</a:t>
            </a:r>
          </a:p>
        </p:txBody>
      </p:sp>
      <p:pic>
        <p:nvPicPr>
          <p:cNvPr id="3078"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59225" y="3429000"/>
            <a:ext cx="1143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2055813" y="5029200"/>
            <a:ext cx="4949825" cy="1200150"/>
          </a:xfrm>
          <a:prstGeom prst="rect">
            <a:avLst/>
          </a:prstGeom>
          <a:noFill/>
        </p:spPr>
        <p:txBody>
          <a:bodyPr>
            <a:spAutoFit/>
          </a:bodyPr>
          <a:lstStyle/>
          <a:p>
            <a:pPr algn="ctr">
              <a:defRPr/>
            </a:pPr>
            <a:r>
              <a:rPr lang="en-US" dirty="0" smtClean="0">
                <a:solidFill>
                  <a:schemeClr val="bg2">
                    <a:lumMod val="25000"/>
                  </a:schemeClr>
                </a:solidFill>
              </a:rPr>
              <a:t>CSCI E-63 Big Data Analytics</a:t>
            </a:r>
            <a:endParaRPr lang="en-US" dirty="0">
              <a:solidFill>
                <a:schemeClr val="bg2">
                  <a:lumMod val="25000"/>
                </a:schemeClr>
              </a:solidFill>
            </a:endParaRPr>
          </a:p>
          <a:p>
            <a:pPr algn="ctr">
              <a:defRPr/>
            </a:pPr>
            <a:r>
              <a:rPr lang="en-US" b="1" dirty="0">
                <a:solidFill>
                  <a:schemeClr val="bg2">
                    <a:lumMod val="25000"/>
                  </a:schemeClr>
                </a:solidFill>
              </a:rPr>
              <a:t>Harvard University Extension School</a:t>
            </a:r>
          </a:p>
          <a:p>
            <a:pPr algn="ctr">
              <a:defRPr/>
            </a:pPr>
            <a:r>
              <a:rPr lang="en-US" sz="1600" dirty="0">
                <a:solidFill>
                  <a:schemeClr val="bg2">
                    <a:lumMod val="25000"/>
                  </a:schemeClr>
                </a:solidFill>
              </a:rPr>
              <a:t>Prof. </a:t>
            </a:r>
            <a:r>
              <a:rPr lang="en-US" sz="1600" dirty="0" err="1">
                <a:solidFill>
                  <a:schemeClr val="bg2">
                    <a:lumMod val="25000"/>
                  </a:schemeClr>
                </a:solidFill>
              </a:rPr>
              <a:t>Zoran</a:t>
            </a:r>
            <a:r>
              <a:rPr lang="en-US" sz="1600" dirty="0">
                <a:solidFill>
                  <a:schemeClr val="bg2">
                    <a:lumMod val="25000"/>
                  </a:schemeClr>
                </a:solidFill>
              </a:rPr>
              <a:t> B. </a:t>
            </a:r>
            <a:r>
              <a:rPr lang="en-US" sz="1600" dirty="0" err="1">
                <a:solidFill>
                  <a:schemeClr val="bg2">
                    <a:lumMod val="25000"/>
                  </a:schemeClr>
                </a:solidFill>
              </a:rPr>
              <a:t>Djordjević</a:t>
            </a:r>
            <a:endParaRPr lang="en-US" sz="1600" dirty="0">
              <a:solidFill>
                <a:schemeClr val="bg2">
                  <a:lumMod val="25000"/>
                </a:schemeClr>
              </a:solidFill>
            </a:endParaRPr>
          </a:p>
          <a:p>
            <a:pPr algn="ctr">
              <a:defRPr/>
            </a:pP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Code (</a:t>
            </a:r>
            <a:r>
              <a:rPr lang="en-US" dirty="0" err="1" smtClean="0"/>
              <a:t>cont</a:t>
            </a:r>
            <a:r>
              <a:rPr lang="en-US" dirty="0" smtClean="0"/>
              <a:t>) </a:t>
            </a:r>
            <a:endParaRPr lang="en-US" dirty="0"/>
          </a:p>
        </p:txBody>
      </p:sp>
      <p:sp>
        <p:nvSpPr>
          <p:cNvPr id="3" name="Content Placeholder 2"/>
          <p:cNvSpPr>
            <a:spLocks noGrp="1"/>
          </p:cNvSpPr>
          <p:nvPr>
            <p:ph idx="1"/>
          </p:nvPr>
        </p:nvSpPr>
        <p:spPr/>
        <p:txBody>
          <a:bodyPr/>
          <a:lstStyle/>
          <a:p>
            <a:pPr marL="0" indent="0">
              <a:buNone/>
            </a:pPr>
            <a:r>
              <a:rPr lang="en-US" sz="1000" i="1" dirty="0" smtClean="0">
                <a:solidFill>
                  <a:schemeClr val="bg1">
                    <a:lumMod val="75000"/>
                  </a:schemeClr>
                </a:solidFill>
              </a:rPr>
              <a:t>## </a:t>
            </a:r>
            <a:r>
              <a:rPr lang="en-US" sz="1000" i="1" dirty="0">
                <a:solidFill>
                  <a:schemeClr val="bg1">
                    <a:lumMod val="75000"/>
                  </a:schemeClr>
                </a:solidFill>
              </a:rPr>
              <a:t>Create a function that will take a word a recursively determine similar words, adding them to the DB as we go</a:t>
            </a:r>
            <a:br>
              <a:rPr lang="en-US" sz="1000" i="1" dirty="0">
                <a:solidFill>
                  <a:schemeClr val="bg1">
                    <a:lumMod val="75000"/>
                  </a:schemeClr>
                </a:solidFill>
              </a:rPr>
            </a:br>
            <a:r>
              <a:rPr lang="en-US" sz="1000" b="1" dirty="0" err="1"/>
              <a:t>def</a:t>
            </a:r>
            <a:r>
              <a:rPr lang="en-US" sz="1000" b="1" dirty="0"/>
              <a:t> </a:t>
            </a:r>
            <a:r>
              <a:rPr lang="en-US" sz="1000" dirty="0" err="1"/>
              <a:t>process_word</a:t>
            </a:r>
            <a:r>
              <a:rPr lang="en-US" sz="1000" dirty="0"/>
              <a:t>(</a:t>
            </a:r>
            <a:r>
              <a:rPr lang="en-US" sz="1000" dirty="0" err="1"/>
              <a:t>thisWord</a:t>
            </a:r>
            <a:r>
              <a:rPr lang="en-US" sz="1000" dirty="0"/>
              <a:t>, </a:t>
            </a:r>
            <a:r>
              <a:rPr lang="en-US" sz="1000" dirty="0" err="1"/>
              <a:t>thisDepth</a:t>
            </a:r>
            <a:r>
              <a:rPr lang="en-US" sz="1000" dirty="0"/>
              <a:t>):</a:t>
            </a:r>
            <a:br>
              <a:rPr lang="en-US" sz="1000" dirty="0"/>
            </a:br>
            <a:r>
              <a:rPr lang="en-US" sz="1000" dirty="0"/>
              <a:t>    </a:t>
            </a:r>
            <a:r>
              <a:rPr lang="en-US" sz="1000" i="1" dirty="0"/>
              <a:t># Add the word to the DB, using the label for this level</a:t>
            </a:r>
            <a:br>
              <a:rPr lang="en-US" sz="1000" i="1" dirty="0"/>
            </a:br>
            <a:r>
              <a:rPr lang="en-US" sz="1000" i="1" dirty="0"/>
              <a:t>    </a:t>
            </a:r>
            <a:r>
              <a:rPr lang="en-US" sz="1000" dirty="0" err="1"/>
              <a:t>wordLabels</a:t>
            </a:r>
            <a:r>
              <a:rPr lang="en-US" sz="1000" dirty="0"/>
              <a:t>[</a:t>
            </a:r>
            <a:r>
              <a:rPr lang="en-US" sz="1000" dirty="0" err="1"/>
              <a:t>thisDepth</a:t>
            </a:r>
            <a:r>
              <a:rPr lang="en-US" sz="1000" dirty="0"/>
              <a:t>].add(</a:t>
            </a:r>
            <a:r>
              <a:rPr lang="en-US" sz="1000" dirty="0" err="1"/>
              <a:t>thisWord</a:t>
            </a:r>
            <a:r>
              <a:rPr lang="en-US" sz="1000" dirty="0"/>
              <a:t>)</a:t>
            </a:r>
            <a:br>
              <a:rPr lang="en-US" sz="1000" dirty="0"/>
            </a:br>
            <a:r>
              <a:rPr lang="en-US" sz="1000" dirty="0"/>
              <a:t>    </a:t>
            </a:r>
            <a:r>
              <a:rPr lang="en-US" sz="1000" i="1" dirty="0"/>
              <a:t># Get the similar words to this one</a:t>
            </a:r>
            <a:br>
              <a:rPr lang="en-US" sz="1000" i="1" dirty="0"/>
            </a:br>
            <a:r>
              <a:rPr lang="en-US" sz="1000" i="1" dirty="0"/>
              <a:t>    </a:t>
            </a:r>
            <a:r>
              <a:rPr lang="en-US" sz="1000" dirty="0"/>
              <a:t>words = </a:t>
            </a:r>
            <a:r>
              <a:rPr lang="en-US" sz="1000" dirty="0" err="1"/>
              <a:t>model.similar_by_word</a:t>
            </a:r>
            <a:r>
              <a:rPr lang="en-US" sz="1000" dirty="0"/>
              <a:t>(</a:t>
            </a:r>
            <a:r>
              <a:rPr lang="en-US" sz="1000" dirty="0" err="1"/>
              <a:t>thisWord.get</a:t>
            </a:r>
            <a:r>
              <a:rPr lang="en-US" sz="1000" dirty="0"/>
              <a:t>(key=</a:t>
            </a:r>
            <a:r>
              <a:rPr lang="en-US" sz="1000" b="1" dirty="0"/>
              <a:t>'title'</a:t>
            </a:r>
            <a:r>
              <a:rPr lang="en-US" sz="1000" dirty="0"/>
              <a:t>), </a:t>
            </a:r>
            <a:r>
              <a:rPr lang="en-US" sz="1000" dirty="0" err="1"/>
              <a:t>topn</a:t>
            </a:r>
            <a:r>
              <a:rPr lang="en-US" sz="1000" dirty="0"/>
              <a:t>=width)</a:t>
            </a:r>
            <a:br>
              <a:rPr lang="en-US" sz="1000" dirty="0"/>
            </a:br>
            <a:r>
              <a:rPr lang="en-US" sz="1000" dirty="0"/>
              <a:t/>
            </a:r>
            <a:br>
              <a:rPr lang="en-US" sz="1000" dirty="0"/>
            </a:br>
            <a:r>
              <a:rPr lang="en-US" sz="1000" i="1" dirty="0">
                <a:solidFill>
                  <a:schemeClr val="bg1">
                    <a:lumMod val="75000"/>
                  </a:schemeClr>
                </a:solidFill>
              </a:rPr>
              <a:t>    # Parse this word's similar words</a:t>
            </a:r>
            <a:r>
              <a:rPr lang="en-US" sz="1000" i="1" dirty="0"/>
              <a:t/>
            </a:r>
            <a:br>
              <a:rPr lang="en-US" sz="1000" i="1" dirty="0"/>
            </a:br>
            <a:r>
              <a:rPr lang="en-US" sz="1000" i="1" dirty="0"/>
              <a:t>    </a:t>
            </a:r>
            <a:r>
              <a:rPr lang="en-US" sz="1000" dirty="0" err="1"/>
              <a:t>nextDepth</a:t>
            </a:r>
            <a:r>
              <a:rPr lang="en-US" sz="1000" dirty="0"/>
              <a:t> = </a:t>
            </a:r>
            <a:r>
              <a:rPr lang="en-US" sz="1000" dirty="0" err="1"/>
              <a:t>thisDepth</a:t>
            </a:r>
            <a:r>
              <a:rPr lang="en-US" sz="1000" dirty="0"/>
              <a:t> + 1</a:t>
            </a:r>
            <a:br>
              <a:rPr lang="en-US" sz="1000" dirty="0"/>
            </a:br>
            <a:r>
              <a:rPr lang="en-US" sz="1000" dirty="0"/>
              <a:t>    </a:t>
            </a:r>
            <a:r>
              <a:rPr lang="en-US" sz="1000" b="1" dirty="0"/>
              <a:t>for </a:t>
            </a:r>
            <a:r>
              <a:rPr lang="en-US" sz="1000" dirty="0"/>
              <a:t>word </a:t>
            </a:r>
            <a:r>
              <a:rPr lang="en-US" sz="1000" b="1" dirty="0"/>
              <a:t>in </a:t>
            </a:r>
            <a:r>
              <a:rPr lang="en-US" sz="1000" dirty="0"/>
              <a:t>words:</a:t>
            </a:r>
            <a:br>
              <a:rPr lang="en-US" sz="1000" dirty="0"/>
            </a:br>
            <a:r>
              <a:rPr lang="en-US" sz="1000" i="1" dirty="0">
                <a:solidFill>
                  <a:schemeClr val="bg1">
                    <a:lumMod val="75000"/>
                  </a:schemeClr>
                </a:solidFill>
              </a:rPr>
              <a:t>        # We will make a 'clean' key, stripping out special characters. This will be used to track if we already created this word in the DB</a:t>
            </a:r>
            <a:br>
              <a:rPr lang="en-US" sz="1000" i="1" dirty="0">
                <a:solidFill>
                  <a:schemeClr val="bg1">
                    <a:lumMod val="75000"/>
                  </a:schemeClr>
                </a:solidFill>
              </a:rPr>
            </a:br>
            <a:r>
              <a:rPr lang="en-US" sz="1000" i="1" dirty="0">
                <a:solidFill>
                  <a:schemeClr val="bg1">
                    <a:lumMod val="75000"/>
                  </a:schemeClr>
                </a:solidFill>
              </a:rPr>
              <a:t>        </a:t>
            </a:r>
            <a:r>
              <a:rPr lang="en-US" sz="1000" dirty="0"/>
              <a:t>key = </a:t>
            </a:r>
            <a:r>
              <a:rPr lang="en-US" sz="1000" dirty="0" err="1"/>
              <a:t>re.sub</a:t>
            </a:r>
            <a:r>
              <a:rPr lang="en-US" sz="1000" dirty="0"/>
              <a:t>(</a:t>
            </a:r>
            <a:r>
              <a:rPr lang="en-US" sz="1000" b="1" dirty="0"/>
              <a:t>'\W+'</a:t>
            </a:r>
            <a:r>
              <a:rPr lang="en-US" sz="1000" dirty="0"/>
              <a:t>, </a:t>
            </a:r>
            <a:r>
              <a:rPr lang="en-US" sz="1000" b="1" dirty="0"/>
              <a:t>''</a:t>
            </a:r>
            <a:r>
              <a:rPr lang="en-US" sz="1000" dirty="0"/>
              <a:t>, word[0]).lower()</a:t>
            </a:r>
            <a:br>
              <a:rPr lang="en-US" sz="1000" dirty="0"/>
            </a:br>
            <a:r>
              <a:rPr lang="en-US" sz="1000" dirty="0"/>
              <a:t/>
            </a:r>
            <a:br>
              <a:rPr lang="en-US" sz="1000" dirty="0"/>
            </a:br>
            <a:r>
              <a:rPr lang="en-US" sz="1000" i="1" dirty="0">
                <a:solidFill>
                  <a:schemeClr val="bg1">
                    <a:lumMod val="75000"/>
                  </a:schemeClr>
                </a:solidFill>
              </a:rPr>
              <a:t>        # If we have not added this word to the DB yet, do so</a:t>
            </a:r>
            <a:r>
              <a:rPr lang="en-US" sz="1000" i="1" dirty="0"/>
              <a:t/>
            </a:r>
            <a:br>
              <a:rPr lang="en-US" sz="1000" i="1" dirty="0"/>
            </a:br>
            <a:r>
              <a:rPr lang="en-US" sz="1000" i="1" dirty="0"/>
              <a:t>        </a:t>
            </a:r>
            <a:r>
              <a:rPr lang="en-US" sz="1000" b="1" dirty="0"/>
              <a:t>if </a:t>
            </a:r>
            <a:r>
              <a:rPr lang="en-US" sz="1000" dirty="0"/>
              <a:t>key </a:t>
            </a:r>
            <a:r>
              <a:rPr lang="en-US" sz="1000" b="1" dirty="0"/>
              <a:t>not in </a:t>
            </a:r>
            <a:r>
              <a:rPr lang="en-US" sz="1000" dirty="0" err="1"/>
              <a:t>cachedWords</a:t>
            </a:r>
            <a:r>
              <a:rPr lang="en-US" sz="1000" dirty="0"/>
              <a:t>:</a:t>
            </a:r>
            <a:br>
              <a:rPr lang="en-US" sz="1000" dirty="0"/>
            </a:br>
            <a:r>
              <a:rPr lang="en-US" sz="1000" dirty="0"/>
              <a:t>            </a:t>
            </a:r>
            <a:r>
              <a:rPr lang="en-US" sz="1000" dirty="0" err="1"/>
              <a:t>dbWordNode</a:t>
            </a:r>
            <a:r>
              <a:rPr lang="en-US" sz="1000" dirty="0"/>
              <a:t> = </a:t>
            </a:r>
            <a:r>
              <a:rPr lang="en-US" sz="1000" dirty="0" err="1"/>
              <a:t>db.nodes.create</a:t>
            </a:r>
            <a:r>
              <a:rPr lang="en-US" sz="1000" dirty="0"/>
              <a:t>(title=word[0])</a:t>
            </a:r>
            <a:br>
              <a:rPr lang="en-US" sz="1000" dirty="0"/>
            </a:br>
            <a:r>
              <a:rPr lang="en-US" sz="1000" dirty="0"/>
              <a:t>            </a:t>
            </a:r>
            <a:r>
              <a:rPr lang="en-US" sz="1000" dirty="0" err="1"/>
              <a:t>cachedWords</a:t>
            </a:r>
            <a:r>
              <a:rPr lang="en-US" sz="1000" dirty="0"/>
              <a:t>[key] = </a:t>
            </a:r>
            <a:r>
              <a:rPr lang="en-US" sz="1000" dirty="0" err="1"/>
              <a:t>dbWordNode</a:t>
            </a:r>
            <a:r>
              <a:rPr lang="en-US" sz="1000" dirty="0"/>
              <a:t/>
            </a:r>
            <a:br>
              <a:rPr lang="en-US" sz="1000" dirty="0"/>
            </a:br>
            <a:r>
              <a:rPr lang="en-US" sz="1000" dirty="0"/>
              <a:t>            </a:t>
            </a:r>
            <a:r>
              <a:rPr lang="en-US" sz="1000" dirty="0" err="1"/>
              <a:t>dbWordNode.IS_SIMILAR</a:t>
            </a:r>
            <a:r>
              <a:rPr lang="en-US" sz="1000" dirty="0"/>
              <a:t>(</a:t>
            </a:r>
            <a:r>
              <a:rPr lang="en-US" sz="1000" dirty="0" err="1"/>
              <a:t>thisWord</a:t>
            </a:r>
            <a:r>
              <a:rPr lang="en-US" sz="1000" dirty="0"/>
              <a:t>)</a:t>
            </a:r>
            <a:br>
              <a:rPr lang="en-US" sz="1000" dirty="0"/>
            </a:br>
            <a:r>
              <a:rPr lang="en-US" sz="1000" dirty="0"/>
              <a:t/>
            </a:r>
            <a:br>
              <a:rPr lang="en-US" sz="1000" dirty="0"/>
            </a:br>
            <a:r>
              <a:rPr lang="en-US" sz="1000" i="1" dirty="0">
                <a:solidFill>
                  <a:schemeClr val="bg1">
                    <a:lumMod val="75000"/>
                  </a:schemeClr>
                </a:solidFill>
              </a:rPr>
              <a:t>            # If we have not reached the target depth, keep going deeper</a:t>
            </a:r>
            <a:br>
              <a:rPr lang="en-US" sz="1000" i="1" dirty="0">
                <a:solidFill>
                  <a:schemeClr val="bg1">
                    <a:lumMod val="75000"/>
                  </a:schemeClr>
                </a:solidFill>
              </a:rPr>
            </a:br>
            <a:r>
              <a:rPr lang="en-US" sz="1000" i="1" dirty="0"/>
              <a:t>            </a:t>
            </a:r>
            <a:r>
              <a:rPr lang="en-US" sz="1000" b="1" dirty="0"/>
              <a:t>if</a:t>
            </a:r>
            <a:r>
              <a:rPr lang="en-US" sz="1000" dirty="0"/>
              <a:t>(</a:t>
            </a:r>
            <a:r>
              <a:rPr lang="en-US" sz="1000" dirty="0" err="1"/>
              <a:t>nextDepth</a:t>
            </a:r>
            <a:r>
              <a:rPr lang="en-US" sz="1000" dirty="0"/>
              <a:t> &lt; depth):</a:t>
            </a:r>
            <a:br>
              <a:rPr lang="en-US" sz="1000" dirty="0"/>
            </a:br>
            <a:r>
              <a:rPr lang="en-US" sz="1000" dirty="0"/>
              <a:t>                </a:t>
            </a:r>
            <a:r>
              <a:rPr lang="en-US" sz="1000" dirty="0" err="1"/>
              <a:t>process_word</a:t>
            </a:r>
            <a:r>
              <a:rPr lang="en-US" sz="1000" dirty="0"/>
              <a:t>(</a:t>
            </a:r>
            <a:r>
              <a:rPr lang="en-US" sz="1000" dirty="0" err="1"/>
              <a:t>dbWordNode</a:t>
            </a:r>
            <a:r>
              <a:rPr lang="en-US" sz="1000" dirty="0"/>
              <a:t>, </a:t>
            </a:r>
            <a:r>
              <a:rPr lang="en-US" sz="1000" dirty="0" err="1"/>
              <a:t>nextDepth</a:t>
            </a:r>
            <a:r>
              <a:rPr lang="en-US" sz="1000" dirty="0"/>
              <a:t>)</a:t>
            </a:r>
            <a:br>
              <a:rPr lang="en-US" sz="1000" dirty="0"/>
            </a:br>
            <a:r>
              <a:rPr lang="en-US" sz="1000" dirty="0"/>
              <a:t>            </a:t>
            </a:r>
            <a:r>
              <a:rPr lang="en-US" sz="1000" b="1" dirty="0"/>
              <a:t>else</a:t>
            </a:r>
            <a:r>
              <a:rPr lang="en-US" sz="1000" dirty="0"/>
              <a:t>:</a:t>
            </a:r>
            <a:br>
              <a:rPr lang="en-US" sz="1000" dirty="0"/>
            </a:br>
            <a:r>
              <a:rPr lang="en-US" sz="1000" dirty="0"/>
              <a:t>                </a:t>
            </a:r>
            <a:r>
              <a:rPr lang="en-US" sz="1000" dirty="0" err="1"/>
              <a:t>wordLabels</a:t>
            </a:r>
            <a:r>
              <a:rPr lang="en-US" sz="1000" dirty="0"/>
              <a:t>[</a:t>
            </a:r>
            <a:r>
              <a:rPr lang="en-US" sz="1000" dirty="0" err="1"/>
              <a:t>nextDepth</a:t>
            </a:r>
            <a:r>
              <a:rPr lang="en-US" sz="1000" dirty="0"/>
              <a:t>].add(</a:t>
            </a:r>
            <a:r>
              <a:rPr lang="en-US" sz="1000" dirty="0" err="1"/>
              <a:t>dbWordNode</a:t>
            </a:r>
            <a:r>
              <a:rPr lang="en-US" sz="1000" dirty="0"/>
              <a:t>)</a:t>
            </a:r>
            <a:br>
              <a:rPr lang="en-US" sz="1000" dirty="0"/>
            </a:br>
            <a:r>
              <a:rPr lang="en-US" sz="1000" i="1" dirty="0">
                <a:solidFill>
                  <a:schemeClr val="bg1">
                    <a:lumMod val="75000"/>
                  </a:schemeClr>
                </a:solidFill>
              </a:rPr>
              <a:t/>
            </a:r>
            <a:br>
              <a:rPr lang="en-US" sz="1000" i="1" dirty="0">
                <a:solidFill>
                  <a:schemeClr val="bg1">
                    <a:lumMod val="75000"/>
                  </a:schemeClr>
                </a:solidFill>
              </a:rPr>
            </a:br>
            <a:r>
              <a:rPr lang="en-US" sz="1000" i="1" dirty="0">
                <a:solidFill>
                  <a:schemeClr val="bg1">
                    <a:lumMod val="75000"/>
                  </a:schemeClr>
                </a:solidFill>
              </a:rPr>
              <a:t>        # If this word was already added to DB, reuse it to think the words together</a:t>
            </a:r>
            <a:br>
              <a:rPr lang="en-US" sz="1000" i="1" dirty="0">
                <a:solidFill>
                  <a:schemeClr val="bg1">
                    <a:lumMod val="75000"/>
                  </a:schemeClr>
                </a:solidFill>
              </a:rPr>
            </a:br>
            <a:r>
              <a:rPr lang="en-US" sz="1000" i="1" dirty="0"/>
              <a:t>        </a:t>
            </a:r>
            <a:r>
              <a:rPr lang="en-US" sz="1000" b="1" dirty="0"/>
              <a:t>else</a:t>
            </a:r>
            <a:r>
              <a:rPr lang="en-US" sz="1000" dirty="0"/>
              <a:t>:</a:t>
            </a:r>
            <a:br>
              <a:rPr lang="en-US" sz="1000" dirty="0"/>
            </a:br>
            <a:r>
              <a:rPr lang="en-US" sz="1000" dirty="0"/>
              <a:t>            </a:t>
            </a:r>
            <a:r>
              <a:rPr lang="en-US" sz="1000" dirty="0" err="1"/>
              <a:t>dbWordNode</a:t>
            </a:r>
            <a:r>
              <a:rPr lang="en-US" sz="1000" dirty="0"/>
              <a:t> = </a:t>
            </a:r>
            <a:r>
              <a:rPr lang="en-US" sz="1000" dirty="0" err="1"/>
              <a:t>cachedWords</a:t>
            </a:r>
            <a:r>
              <a:rPr lang="en-US" sz="1000" dirty="0"/>
              <a:t>[key]</a:t>
            </a:r>
            <a:br>
              <a:rPr lang="en-US" sz="1000" dirty="0"/>
            </a:br>
            <a:r>
              <a:rPr lang="en-US" sz="1000" dirty="0"/>
              <a:t>            </a:t>
            </a:r>
            <a:r>
              <a:rPr lang="en-US" sz="1000" b="1" dirty="0"/>
              <a:t>if</a:t>
            </a:r>
            <a:r>
              <a:rPr lang="en-US" sz="1000" dirty="0"/>
              <a:t>(</a:t>
            </a:r>
            <a:r>
              <a:rPr lang="en-US" sz="1000" dirty="0" err="1"/>
              <a:t>dbWordNode</a:t>
            </a:r>
            <a:r>
              <a:rPr lang="en-US" sz="1000" dirty="0"/>
              <a:t> </a:t>
            </a:r>
            <a:r>
              <a:rPr lang="en-US" sz="1000" b="1" dirty="0"/>
              <a:t>is not </a:t>
            </a:r>
            <a:r>
              <a:rPr lang="en-US" sz="1000" dirty="0" err="1"/>
              <a:t>thisWord</a:t>
            </a:r>
            <a:r>
              <a:rPr lang="en-US" sz="1000" dirty="0"/>
              <a:t>):</a:t>
            </a:r>
            <a:br>
              <a:rPr lang="en-US" sz="1000" dirty="0"/>
            </a:br>
            <a:r>
              <a:rPr lang="en-US" sz="1000" dirty="0"/>
              <a:t>                </a:t>
            </a:r>
            <a:r>
              <a:rPr lang="en-US" sz="1000" dirty="0" err="1"/>
              <a:t>dbWordNode.IS_SIMILAR</a:t>
            </a:r>
            <a:r>
              <a:rPr lang="en-US" sz="1000" dirty="0"/>
              <a:t>(</a:t>
            </a:r>
            <a:r>
              <a:rPr lang="en-US" sz="1000" dirty="0" err="1"/>
              <a:t>thisWord</a:t>
            </a:r>
            <a:r>
              <a:rPr lang="en-US" sz="1000" dirty="0"/>
              <a:t>)</a:t>
            </a:r>
            <a:br>
              <a:rPr lang="en-US" sz="1000" dirty="0"/>
            </a:br>
            <a:r>
              <a:rPr lang="en-US" sz="1000" dirty="0"/>
              <a:t/>
            </a:r>
            <a:br>
              <a:rPr lang="en-US" sz="1000" dirty="0"/>
            </a:br>
            <a:r>
              <a:rPr lang="en-US" sz="1000" dirty="0"/>
              <a:t/>
            </a:r>
            <a:br>
              <a:rPr lang="en-US" sz="1000" dirty="0"/>
            </a:br>
            <a:r>
              <a:rPr lang="en-US" sz="1000" i="1" dirty="0">
                <a:solidFill>
                  <a:schemeClr val="bg1">
                    <a:lumMod val="75000"/>
                  </a:schemeClr>
                </a:solidFill>
              </a:rPr>
              <a:t># Kick it all off...</a:t>
            </a:r>
            <a:r>
              <a:rPr lang="en-US" sz="1000" i="1" dirty="0"/>
              <a:t/>
            </a:r>
            <a:br>
              <a:rPr lang="en-US" sz="1000" i="1" dirty="0"/>
            </a:br>
            <a:r>
              <a:rPr lang="en-US" sz="1000" dirty="0" err="1"/>
              <a:t>cachedWords</a:t>
            </a:r>
            <a:r>
              <a:rPr lang="en-US" sz="1000" dirty="0"/>
              <a:t>[</a:t>
            </a:r>
            <a:r>
              <a:rPr lang="en-US" sz="1000" dirty="0" err="1"/>
              <a:t>rootWord</a:t>
            </a:r>
            <a:r>
              <a:rPr lang="en-US" sz="1000" dirty="0"/>
              <a:t>] = </a:t>
            </a:r>
            <a:r>
              <a:rPr lang="en-US" sz="1000" dirty="0" err="1"/>
              <a:t>db.nodes.create</a:t>
            </a:r>
            <a:r>
              <a:rPr lang="en-US" sz="1000" dirty="0"/>
              <a:t>(title=</a:t>
            </a:r>
            <a:r>
              <a:rPr lang="en-US" sz="1000" dirty="0" err="1"/>
              <a:t>rootWord</a:t>
            </a:r>
            <a:r>
              <a:rPr lang="en-US" sz="1000" dirty="0"/>
              <a:t>)</a:t>
            </a:r>
            <a:br>
              <a:rPr lang="en-US" sz="1000" dirty="0"/>
            </a:br>
            <a:r>
              <a:rPr lang="en-US" sz="1000" dirty="0" err="1"/>
              <a:t>process_word</a:t>
            </a:r>
            <a:r>
              <a:rPr lang="en-US" sz="1000" dirty="0"/>
              <a:t>(</a:t>
            </a:r>
            <a:r>
              <a:rPr lang="en-US" sz="1000" dirty="0" err="1"/>
              <a:t>cachedWords</a:t>
            </a:r>
            <a:r>
              <a:rPr lang="en-US" sz="1000" dirty="0"/>
              <a:t>[</a:t>
            </a:r>
            <a:r>
              <a:rPr lang="en-US" sz="1000" dirty="0" err="1"/>
              <a:t>rootWord</a:t>
            </a:r>
            <a:r>
              <a:rPr lang="en-US" sz="1000" dirty="0"/>
              <a:t>], 0)</a:t>
            </a:r>
            <a:br>
              <a:rPr lang="en-US" sz="1000" dirty="0"/>
            </a:br>
            <a:r>
              <a:rPr lang="en-US" sz="1000" dirty="0"/>
              <a:t/>
            </a:r>
            <a:br>
              <a:rPr lang="en-US" sz="1000" dirty="0"/>
            </a:br>
            <a:endParaRPr lang="en-US" sz="1000" dirty="0"/>
          </a:p>
        </p:txBody>
      </p:sp>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10</a:t>
            </a:fld>
            <a:endParaRPr lang="en-US" dirty="0"/>
          </a:p>
        </p:txBody>
      </p:sp>
    </p:spTree>
    <p:extLst>
      <p:ext uri="{BB962C8B-B14F-4D97-AF65-F5344CB8AC3E}">
        <p14:creationId xmlns:p14="http://schemas.microsoft.com/office/powerpoint/2010/main" val="3467099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Neo4j </a:t>
            </a:r>
            <a:endParaRPr lang="en-US" dirty="0"/>
          </a:p>
        </p:txBody>
      </p:sp>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11</a:t>
            </a:fld>
            <a:endParaRPr lang="en-US" dirty="0"/>
          </a:p>
        </p:txBody>
      </p:sp>
      <p:sp>
        <p:nvSpPr>
          <p:cNvPr id="8" name="Content Placeholder 7"/>
          <p:cNvSpPr>
            <a:spLocks noGrp="1"/>
          </p:cNvSpPr>
          <p:nvPr>
            <p:ph idx="1"/>
          </p:nvPr>
        </p:nvSpPr>
        <p:spPr/>
        <p:txBody>
          <a:bodyPr/>
          <a:lstStyle/>
          <a:p>
            <a:pPr marL="0" indent="0">
              <a:buNone/>
            </a:pPr>
            <a:r>
              <a:rPr lang="en-US" dirty="0"/>
              <a:t>I executing this script with 3-wide and 6-deep. I then opened the neo4j browser tool, and executed</a:t>
            </a:r>
            <a:r>
              <a:rPr lang="en-US" dirty="0" smtClean="0"/>
              <a:t>:</a:t>
            </a:r>
          </a:p>
          <a:p>
            <a:pPr marL="0" indent="0">
              <a:buNone/>
            </a:pPr>
            <a:r>
              <a:rPr lang="en-US" dirty="0"/>
              <a:t>MATCH(n) RETURN n</a:t>
            </a:r>
            <a:r>
              <a:rPr lang="en-US" dirty="0" smtClean="0"/>
              <a:t>;</a:t>
            </a:r>
          </a:p>
          <a:p>
            <a:pPr marL="0" indent="0">
              <a:buNone/>
            </a:pPr>
            <a:endParaRPr lang="en-US" dirty="0"/>
          </a:p>
          <a:p>
            <a:pPr marL="0" indent="0">
              <a:buNone/>
            </a:pPr>
            <a:r>
              <a:rPr lang="en-US" dirty="0"/>
              <a:t>I wanted to see what it would look like to be wider then deep, so I changed the settings to 10-wide and 3-deep, and executed</a:t>
            </a:r>
            <a:r>
              <a:rPr lang="en-US" dirty="0" smtClean="0"/>
              <a:t>:</a:t>
            </a:r>
          </a:p>
          <a:p>
            <a:pPr marL="0" indent="0">
              <a:buNone/>
            </a:pPr>
            <a:r>
              <a:rPr lang="en-US" dirty="0"/>
              <a:t>MATCH(n) DETACH DELETE n; MATCH(n) RETURN n</a:t>
            </a:r>
            <a:r>
              <a:rPr lang="en-US" dirty="0" smtClean="0"/>
              <a:t>;</a:t>
            </a:r>
          </a:p>
          <a:p>
            <a:pPr marL="0" indent="0">
              <a:buNone/>
            </a:pPr>
            <a:endParaRPr lang="en-US" dirty="0"/>
          </a:p>
          <a:p>
            <a:pPr marL="0" indent="0">
              <a:buNone/>
            </a:pPr>
            <a:r>
              <a:rPr lang="en-US" dirty="0"/>
              <a:t>For the final full test, I changed the settings to 10-wide, 6-deep, and executed:</a:t>
            </a:r>
          </a:p>
          <a:p>
            <a:pPr marL="0" indent="0">
              <a:buNone/>
            </a:pPr>
            <a:r>
              <a:rPr lang="en-US" dirty="0"/>
              <a:t>MATCH(n) DETACH DELETE n; MATCH(n) RETURN n</a:t>
            </a:r>
            <a:r>
              <a:rPr lang="en-US" dirty="0" smtClean="0"/>
              <a:t>;</a:t>
            </a:r>
          </a:p>
          <a:p>
            <a:pPr marL="0" indent="0">
              <a:buNone/>
            </a:pPr>
            <a:endParaRPr lang="en-US" dirty="0"/>
          </a:p>
          <a:p>
            <a:pPr marL="0" indent="0">
              <a:buNone/>
            </a:pPr>
            <a:r>
              <a:rPr lang="en-US" dirty="0"/>
              <a:t>For an easier view, here is the total counts and summery of that final </a:t>
            </a:r>
            <a:r>
              <a:rPr lang="en-US" dirty="0" smtClean="0"/>
              <a:t>query</a:t>
            </a:r>
            <a:endParaRPr lang="en-US" dirty="0"/>
          </a:p>
          <a:p>
            <a:pPr marL="0" indent="0">
              <a:buNone/>
            </a:pPr>
            <a:endParaRPr lang="en-US" dirty="0" smtClean="0"/>
          </a:p>
          <a:p>
            <a:pPr marL="0" indent="0" algn="ctr">
              <a:buNone/>
            </a:pPr>
            <a:r>
              <a:rPr lang="en-US" dirty="0" smtClean="0"/>
              <a:t>**RESPECTIVE IMAGES ON SUBESQUENT SLIDES**</a:t>
            </a:r>
            <a:endParaRPr lang="en-US" dirty="0"/>
          </a:p>
        </p:txBody>
      </p:sp>
    </p:spTree>
    <p:extLst>
      <p:ext uri="{BB962C8B-B14F-4D97-AF65-F5344CB8AC3E}">
        <p14:creationId xmlns:p14="http://schemas.microsoft.com/office/powerpoint/2010/main" val="17018955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Neo4j </a:t>
            </a:r>
            <a:r>
              <a:rPr lang="en-US" dirty="0"/>
              <a:t>3-wide and 6-deep</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76565" y="914400"/>
            <a:ext cx="5390870" cy="5334000"/>
          </a:xfrm>
        </p:spPr>
      </p:pic>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12</a:t>
            </a:fld>
            <a:endParaRPr lang="en-US" dirty="0"/>
          </a:p>
        </p:txBody>
      </p:sp>
    </p:spTree>
    <p:extLst>
      <p:ext uri="{BB962C8B-B14F-4D97-AF65-F5344CB8AC3E}">
        <p14:creationId xmlns:p14="http://schemas.microsoft.com/office/powerpoint/2010/main" val="14237808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Neo4j </a:t>
            </a:r>
            <a:r>
              <a:rPr lang="en-US" dirty="0"/>
              <a:t>10-wide and 3-deep</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06391" y="914400"/>
            <a:ext cx="6531217" cy="5334000"/>
          </a:xfrm>
        </p:spPr>
      </p:pic>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13</a:t>
            </a:fld>
            <a:endParaRPr lang="en-US" dirty="0"/>
          </a:p>
        </p:txBody>
      </p:sp>
    </p:spTree>
    <p:extLst>
      <p:ext uri="{BB962C8B-B14F-4D97-AF65-F5344CB8AC3E}">
        <p14:creationId xmlns:p14="http://schemas.microsoft.com/office/powerpoint/2010/main" val="147528850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Neo4j 10-wide </a:t>
            </a:r>
            <a:r>
              <a:rPr lang="en-US" dirty="0"/>
              <a:t>and </a:t>
            </a:r>
            <a:r>
              <a:rPr lang="en-US" dirty="0" smtClean="0"/>
              <a:t>6-deep</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4307" y="929481"/>
            <a:ext cx="4575386" cy="5334000"/>
          </a:xfrm>
        </p:spPr>
      </p:pic>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14</a:t>
            </a:fld>
            <a:endParaRPr lang="en-US" dirty="0"/>
          </a:p>
        </p:txBody>
      </p:sp>
    </p:spTree>
    <p:extLst>
      <p:ext uri="{BB962C8B-B14F-4D97-AF65-F5344CB8AC3E}">
        <p14:creationId xmlns:p14="http://schemas.microsoft.com/office/powerpoint/2010/main" val="3276984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Neo4j Key (Easy Read)</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511166"/>
            <a:ext cx="8229600" cy="2140468"/>
          </a:xfrm>
        </p:spPr>
      </p:pic>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15</a:t>
            </a:fld>
            <a:endParaRPr lang="en-US" dirty="0"/>
          </a:p>
        </p:txBody>
      </p:sp>
    </p:spTree>
    <p:extLst>
      <p:ext uri="{BB962C8B-B14F-4D97-AF65-F5344CB8AC3E}">
        <p14:creationId xmlns:p14="http://schemas.microsoft.com/office/powerpoint/2010/main" val="1680686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	 &amp; Works Cited</a:t>
            </a:r>
            <a:endParaRPr lang="en-US" dirty="0"/>
          </a:p>
        </p:txBody>
      </p:sp>
      <p:sp>
        <p:nvSpPr>
          <p:cNvPr id="3" name="Content Placeholder 2"/>
          <p:cNvSpPr>
            <a:spLocks noGrp="1"/>
          </p:cNvSpPr>
          <p:nvPr>
            <p:ph idx="1"/>
          </p:nvPr>
        </p:nvSpPr>
        <p:spPr/>
        <p:txBody>
          <a:bodyPr/>
          <a:lstStyle/>
          <a:p>
            <a:pPr marL="0" indent="0">
              <a:buNone/>
            </a:pPr>
            <a:endParaRPr lang="en-US" dirty="0"/>
          </a:p>
          <a:p>
            <a:pPr marL="0" indent="0">
              <a:buNone/>
            </a:pPr>
            <a:r>
              <a:rPr lang="en-US" dirty="0"/>
              <a:t>NEO4J / User Manual</a:t>
            </a:r>
          </a:p>
          <a:p>
            <a:pPr marL="0" indent="0">
              <a:buNone/>
            </a:pPr>
            <a:r>
              <a:rPr lang="en-US" u="sng" dirty="0">
                <a:hlinkClick r:id="rId2"/>
              </a:rPr>
              <a:t>http://neo4j.com/docs/developer-manual/</a:t>
            </a:r>
            <a:endParaRPr lang="en-US" dirty="0"/>
          </a:p>
          <a:p>
            <a:pPr marL="0" indent="0">
              <a:buNone/>
            </a:pPr>
            <a:r>
              <a:rPr lang="en-US" dirty="0"/>
              <a:t> </a:t>
            </a:r>
          </a:p>
          <a:p>
            <a:pPr marL="0" indent="0">
              <a:buNone/>
            </a:pPr>
            <a:r>
              <a:rPr lang="en-US" dirty="0"/>
              <a:t>NEO4J / Cypher Reference Card: </a:t>
            </a:r>
          </a:p>
          <a:p>
            <a:pPr marL="0" indent="0">
              <a:buNone/>
            </a:pPr>
            <a:r>
              <a:rPr lang="en-US" u="sng" dirty="0">
                <a:hlinkClick r:id="rId3"/>
              </a:rPr>
              <a:t>http://neo4j.com/docs/cypher-refcard/current/</a:t>
            </a:r>
            <a:endParaRPr lang="en-US" dirty="0"/>
          </a:p>
          <a:p>
            <a:pPr marL="0" indent="0">
              <a:buNone/>
            </a:pPr>
            <a:r>
              <a:rPr lang="en-US" dirty="0"/>
              <a:t> </a:t>
            </a:r>
          </a:p>
          <a:p>
            <a:pPr marL="0" indent="0">
              <a:buNone/>
            </a:pPr>
            <a:r>
              <a:rPr lang="en-US" u="sng" dirty="0"/>
              <a:t>50 Shades of Graph: How Graph Databases Are Transforming Online Dating</a:t>
            </a:r>
            <a:r>
              <a:rPr lang="en-US" dirty="0"/>
              <a:t>  Feb 14, 2014. Dan Woods </a:t>
            </a:r>
            <a:r>
              <a:rPr lang="en-US" u="sng" dirty="0">
                <a:hlinkClick r:id="rId4"/>
              </a:rPr>
              <a:t>https://www.forbes.com/sites/danwoods/2014/02/14/50-shades-of-graph-how-graph-databases-are-transforming-online-dating/#</a:t>
            </a:r>
            <a:r>
              <a:rPr lang="en-US" u="sng" dirty="0" smtClean="0">
                <a:hlinkClick r:id="rId4"/>
              </a:rPr>
              <a:t>52ced4535081</a:t>
            </a:r>
            <a:endParaRPr lang="en-US" dirty="0"/>
          </a:p>
          <a:p>
            <a:pPr marL="0" indent="0">
              <a:buNone/>
            </a:pPr>
            <a:endParaRPr lang="en-US" dirty="0"/>
          </a:p>
          <a:p>
            <a:pPr marL="0" indent="0">
              <a:buNone/>
            </a:pPr>
            <a:r>
              <a:rPr lang="en-US" u="sng" dirty="0"/>
              <a:t>Graph Databases: Not Your Father’s Big Data</a:t>
            </a:r>
            <a:r>
              <a:rPr lang="en-US" dirty="0"/>
              <a:t> May 29, 2015. Mark Underwood</a:t>
            </a:r>
          </a:p>
          <a:p>
            <a:pPr marL="0" indent="0">
              <a:buNone/>
            </a:pPr>
            <a:r>
              <a:rPr lang="en-US" u="sng" dirty="0">
                <a:hlinkClick r:id="rId5"/>
              </a:rPr>
              <a:t>http://blog.syncsort.com/2015/05/big-data/graph-databases-not-your-fathers-big-data/</a:t>
            </a:r>
            <a:endParaRPr lang="en-US" dirty="0"/>
          </a:p>
          <a:p>
            <a:pPr marL="0" indent="0">
              <a:buNone/>
            </a:pPr>
            <a:endParaRPr lang="en-US" dirty="0"/>
          </a:p>
        </p:txBody>
      </p:sp>
      <p:sp>
        <p:nvSpPr>
          <p:cNvPr id="4" name="Footer Placeholder 3"/>
          <p:cNvSpPr>
            <a:spLocks noGrp="1"/>
          </p:cNvSpPr>
          <p:nvPr>
            <p:ph type="ftr" sz="quarter" idx="11"/>
          </p:nvPr>
        </p:nvSpPr>
        <p:spPr/>
        <p:txBody>
          <a:bodyPr/>
          <a:lstStyle/>
          <a:p>
            <a:pPr>
              <a:defRPr/>
            </a:pPr>
            <a:r>
              <a:rPr lang="en-US" dirty="0" smtClean="0"/>
              <a:t>@Julie Blackburn</a:t>
            </a:r>
            <a:endParaRPr lang="en-US" dirty="0"/>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16</a:t>
            </a:fld>
            <a:endParaRPr lang="en-US" dirty="0"/>
          </a:p>
        </p:txBody>
      </p:sp>
    </p:spTree>
    <p:extLst>
      <p:ext uri="{BB962C8B-B14F-4D97-AF65-F5344CB8AC3E}">
        <p14:creationId xmlns:p14="http://schemas.microsoft.com/office/powerpoint/2010/main" val="16696908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	 &amp; Works </a:t>
            </a:r>
            <a:r>
              <a:rPr lang="en-US" dirty="0" smtClean="0"/>
              <a:t>Cited (</a:t>
            </a:r>
            <a:r>
              <a:rPr lang="en-US" dirty="0" err="1" smtClean="0"/>
              <a:t>cont</a:t>
            </a:r>
            <a:r>
              <a:rPr lang="en-US" dirty="0" smtClean="0"/>
              <a:t>)</a:t>
            </a:r>
            <a:endParaRPr lang="en-US" dirty="0"/>
          </a:p>
        </p:txBody>
      </p:sp>
      <p:sp>
        <p:nvSpPr>
          <p:cNvPr id="3" name="Content Placeholder 2"/>
          <p:cNvSpPr>
            <a:spLocks noGrp="1"/>
          </p:cNvSpPr>
          <p:nvPr>
            <p:ph idx="1"/>
          </p:nvPr>
        </p:nvSpPr>
        <p:spPr/>
        <p:txBody>
          <a:bodyPr/>
          <a:lstStyle/>
          <a:p>
            <a:pPr marL="0" indent="0">
              <a:buNone/>
            </a:pPr>
            <a:r>
              <a:rPr lang="en-US" dirty="0"/>
              <a:t> </a:t>
            </a:r>
          </a:p>
          <a:p>
            <a:pPr marL="0" indent="0">
              <a:buNone/>
            </a:pPr>
            <a:r>
              <a:rPr lang="en-US" u="sng" dirty="0" smtClean="0"/>
              <a:t>The amazing power of word vectors April 21, 2016</a:t>
            </a:r>
            <a:r>
              <a:rPr lang="en-US" dirty="0" smtClean="0"/>
              <a:t> Adrian </a:t>
            </a:r>
            <a:r>
              <a:rPr lang="en-US" dirty="0" err="1" smtClean="0"/>
              <a:t>Colyer</a:t>
            </a:r>
            <a:r>
              <a:rPr lang="en-US" u="sng" dirty="0" smtClean="0"/>
              <a:t> </a:t>
            </a:r>
            <a:r>
              <a:rPr lang="en-US" u="sng" dirty="0" smtClean="0">
                <a:hlinkClick r:id="rId2"/>
              </a:rPr>
              <a:t>https://blog.acolyer.org/2016/04/21/the-amazing-power-of-word-vectors/</a:t>
            </a:r>
          </a:p>
          <a:p>
            <a:pPr marL="0" indent="0">
              <a:buNone/>
            </a:pPr>
            <a:endParaRPr lang="en-US" u="sng" dirty="0" smtClean="0">
              <a:hlinkClick r:id="rId2"/>
            </a:endParaRPr>
          </a:p>
          <a:p>
            <a:pPr marL="0" indent="0">
              <a:buNone/>
            </a:pPr>
            <a:r>
              <a:rPr lang="en-US" u="sng" dirty="0" smtClean="0"/>
              <a:t>Theory Behind Semantics, RDF, OWL, URL</a:t>
            </a:r>
            <a:r>
              <a:rPr lang="en-US" dirty="0" smtClean="0"/>
              <a:t> January 27, 2015 mrp </a:t>
            </a:r>
            <a:r>
              <a:rPr lang="en-US" u="sng" dirty="0" smtClean="0">
                <a:hlinkClick r:id="rId2"/>
              </a:rPr>
              <a:t>(https://math.stackexchange.com/users/134447/mrp),https://math.stackexchange.com/q/1121775</a:t>
            </a:r>
          </a:p>
          <a:p>
            <a:pPr marL="0" indent="0">
              <a:buNone/>
            </a:pPr>
            <a:endParaRPr lang="en-US" u="sng" dirty="0" smtClean="0">
              <a:hlinkClick r:id="rId2"/>
            </a:endParaRPr>
          </a:p>
          <a:p>
            <a:pPr marL="0" indent="0">
              <a:buNone/>
            </a:pPr>
            <a:r>
              <a:rPr lang="en-US" u="sng" dirty="0" smtClean="0"/>
              <a:t>Twitter taught Microsoft’s AI chatbot to be a racist a**hole in less than a day</a:t>
            </a:r>
            <a:r>
              <a:rPr lang="en-US" b="1" u="sng" dirty="0" smtClean="0"/>
              <a:t> </a:t>
            </a:r>
            <a:r>
              <a:rPr lang="en-US" dirty="0" smtClean="0"/>
              <a:t>Mar 24, 2016. James Vincent </a:t>
            </a:r>
          </a:p>
          <a:p>
            <a:pPr marL="0" indent="0">
              <a:buNone/>
            </a:pPr>
            <a:r>
              <a:rPr lang="en-US" u="sng" dirty="0" smtClean="0">
                <a:hlinkClick r:id="rId2"/>
              </a:rPr>
              <a:t>https://www.theverge.com/2016/3/24/11297050/tay-microsoft-chatbot-racist</a:t>
            </a:r>
          </a:p>
          <a:p>
            <a:pPr marL="0" indent="0">
              <a:buNone/>
            </a:pPr>
            <a:endParaRPr lang="en-US" u="sng" dirty="0" smtClean="0">
              <a:hlinkClick r:id="rId2"/>
            </a:endParaRPr>
          </a:p>
          <a:p>
            <a:pPr marL="0" indent="0">
              <a:buNone/>
            </a:pPr>
            <a:r>
              <a:rPr lang="en-US" u="sng" dirty="0" smtClean="0"/>
              <a:t>Word Embeddings and Their Challenges</a:t>
            </a:r>
            <a:r>
              <a:rPr lang="en-US" dirty="0" smtClean="0"/>
              <a:t> June 15, 2016</a:t>
            </a:r>
            <a:r>
              <a:rPr lang="en-US" u="sng" dirty="0" smtClean="0"/>
              <a:t> </a:t>
            </a:r>
            <a:r>
              <a:rPr lang="en-US" dirty="0" smtClean="0"/>
              <a:t>Parsa Ghaffari</a:t>
            </a:r>
            <a:endParaRPr lang="en-US" u="sng" dirty="0" smtClean="0">
              <a:hlinkClick r:id="rId2"/>
            </a:endParaRPr>
          </a:p>
          <a:p>
            <a:pPr marL="0" indent="0">
              <a:buNone/>
            </a:pPr>
            <a:r>
              <a:rPr lang="en-US" u="sng" dirty="0" smtClean="0">
                <a:hlinkClick r:id="rId2"/>
              </a:rPr>
              <a:t>http://blog.aylien.com/word-embeddings-and-their-challenges/</a:t>
            </a:r>
          </a:p>
          <a:p>
            <a:endParaRPr lang="en-US" dirty="0"/>
          </a:p>
        </p:txBody>
      </p:sp>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17</a:t>
            </a:fld>
            <a:endParaRPr lang="en-US" dirty="0"/>
          </a:p>
        </p:txBody>
      </p:sp>
    </p:spTree>
    <p:extLst>
      <p:ext uri="{BB962C8B-B14F-4D97-AF65-F5344CB8AC3E}">
        <p14:creationId xmlns:p14="http://schemas.microsoft.com/office/powerpoint/2010/main" val="3815299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smtClean="0"/>
              <a:t>YouTube URLs</a:t>
            </a:r>
            <a:endParaRPr lang="en-US" dirty="0"/>
          </a:p>
        </p:txBody>
      </p:sp>
      <p:sp>
        <p:nvSpPr>
          <p:cNvPr id="7" name="Content Placeholder 6"/>
          <p:cNvSpPr>
            <a:spLocks noGrp="1"/>
          </p:cNvSpPr>
          <p:nvPr>
            <p:ph idx="1"/>
          </p:nvPr>
        </p:nvSpPr>
        <p:spPr/>
        <p:txBody>
          <a:bodyPr/>
          <a:lstStyle/>
          <a:p>
            <a:pPr marL="0" indent="0" algn="ctr">
              <a:buNone/>
            </a:pPr>
            <a:endParaRPr lang="en-US" u="sng" dirty="0" smtClean="0">
              <a:hlinkClick r:id="rId2"/>
            </a:endParaRPr>
          </a:p>
          <a:p>
            <a:pPr marL="0" indent="0" algn="ctr">
              <a:buNone/>
            </a:pPr>
            <a:endParaRPr lang="en-US" u="sng" dirty="0">
              <a:hlinkClick r:id="rId2"/>
            </a:endParaRPr>
          </a:p>
          <a:p>
            <a:pPr marL="0" indent="0" algn="ctr">
              <a:buNone/>
            </a:pPr>
            <a:endParaRPr lang="en-US" u="sng" dirty="0" smtClean="0">
              <a:hlinkClick r:id="rId2"/>
            </a:endParaRPr>
          </a:p>
          <a:p>
            <a:pPr marL="0" indent="0" algn="ctr">
              <a:buNone/>
            </a:pPr>
            <a:endParaRPr lang="en-US" u="sng" dirty="0">
              <a:hlinkClick r:id="rId2"/>
            </a:endParaRPr>
          </a:p>
          <a:p>
            <a:pPr marL="0" indent="0" algn="ctr">
              <a:buNone/>
            </a:pPr>
            <a:r>
              <a:rPr lang="en-US" u="sng" dirty="0">
                <a:hlinkClick r:id="rId3"/>
              </a:rPr>
              <a:t>https://</a:t>
            </a:r>
            <a:r>
              <a:rPr lang="en-US" u="sng" dirty="0" smtClean="0">
                <a:hlinkClick r:id="rId3"/>
              </a:rPr>
              <a:t>youtu.be/HXZZWQcvhOY</a:t>
            </a:r>
            <a:r>
              <a:rPr lang="en-US" u="sng" dirty="0" smtClean="0"/>
              <a:t> </a:t>
            </a:r>
            <a:r>
              <a:rPr lang="en-US" dirty="0" smtClean="0"/>
              <a:t>2 </a:t>
            </a:r>
            <a:r>
              <a:rPr lang="en-US" dirty="0" smtClean="0"/>
              <a:t>min</a:t>
            </a:r>
          </a:p>
          <a:p>
            <a:pPr marL="0" indent="0" algn="ctr">
              <a:buNone/>
            </a:pPr>
            <a:endParaRPr lang="en-US" u="sng" dirty="0" smtClean="0">
              <a:hlinkClick r:id="rId4"/>
            </a:endParaRPr>
          </a:p>
          <a:p>
            <a:pPr marL="0" indent="0" algn="ctr">
              <a:buNone/>
            </a:pPr>
            <a:r>
              <a:rPr lang="en-US" u="sng" dirty="0" smtClean="0">
                <a:hlinkClick r:id="rId4"/>
              </a:rPr>
              <a:t>https</a:t>
            </a:r>
            <a:r>
              <a:rPr lang="en-US" u="sng" dirty="0">
                <a:hlinkClick r:id="rId4"/>
              </a:rPr>
              <a:t>://youtu.be/cfmB_y_I5Dg</a:t>
            </a:r>
            <a:r>
              <a:rPr lang="en-US" dirty="0"/>
              <a:t> 15 min</a:t>
            </a:r>
          </a:p>
          <a:p>
            <a:endParaRPr lang="en-US" dirty="0"/>
          </a:p>
        </p:txBody>
      </p:sp>
      <p:sp>
        <p:nvSpPr>
          <p:cNvPr id="4100"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hlink"/>
              </a:buClr>
              <a:buFont typeface="Wingdings" pitchFamily="2" charset="2"/>
              <a:buChar char="§"/>
              <a:defRPr sz="2800">
                <a:solidFill>
                  <a:schemeClr val="tx1"/>
                </a:solidFill>
                <a:latin typeface="Calibri" pitchFamily="34" charset="0"/>
              </a:defRPr>
            </a:lvl1pPr>
            <a:lvl2pPr marL="742950" indent="-285750" eaLnBrk="0" hangingPunct="0">
              <a:spcBef>
                <a:spcPct val="20000"/>
              </a:spcBef>
              <a:buClr>
                <a:srgbClr val="FF0000"/>
              </a:buClr>
              <a:buFont typeface="Wingdings" pitchFamily="2" charset="2"/>
              <a:buChar char="§"/>
              <a:defRPr sz="2400">
                <a:solidFill>
                  <a:schemeClr val="tx1"/>
                </a:solidFill>
                <a:latin typeface="Calibri" pitchFamily="34" charset="0"/>
              </a:defRPr>
            </a:lvl2pPr>
            <a:lvl3pPr marL="1143000" indent="-228600" eaLnBrk="0" hangingPunct="0">
              <a:spcBef>
                <a:spcPct val="20000"/>
              </a:spcBef>
              <a:buClr>
                <a:srgbClr val="00CC00"/>
              </a:buClr>
              <a:buFont typeface="Wingdings" pitchFamily="2" charset="2"/>
              <a:buChar char="§"/>
              <a:defRPr sz="20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ClrTx/>
              <a:buFontTx/>
              <a:buNone/>
            </a:pPr>
            <a:r>
              <a:rPr lang="en-US" altLang="en-US" sz="1200" dirty="0" smtClean="0">
                <a:solidFill>
                  <a:srgbClr val="898989"/>
                </a:solidFill>
              </a:rPr>
              <a:t>@Julie Blackburn</a:t>
            </a:r>
          </a:p>
        </p:txBody>
      </p:sp>
      <p:sp>
        <p:nvSpPr>
          <p:cNvPr id="5" name="Slide Number Placeholder 4"/>
          <p:cNvSpPr>
            <a:spLocks noGrp="1"/>
          </p:cNvSpPr>
          <p:nvPr>
            <p:ph type="sldNum" sz="quarter" idx="12"/>
          </p:nvPr>
        </p:nvSpPr>
        <p:spPr/>
        <p:txBody>
          <a:bodyPr/>
          <a:lstStyle/>
          <a:p>
            <a:pPr>
              <a:defRPr/>
            </a:pPr>
            <a:fld id="{76E1BF35-675D-491F-A687-B2C9BE79DFC7}" type="slidenum">
              <a:rPr lang="en-US" smtClean="0"/>
              <a:pPr>
                <a:defRPr/>
              </a:pPr>
              <a:t>18</a:t>
            </a:fld>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smtClean="0"/>
              <a:t>Introduction</a:t>
            </a:r>
            <a:endParaRPr lang="en-US" dirty="0"/>
          </a:p>
        </p:txBody>
      </p:sp>
      <p:sp>
        <p:nvSpPr>
          <p:cNvPr id="7" name="Content Placeholder 6"/>
          <p:cNvSpPr>
            <a:spLocks noGrp="1"/>
          </p:cNvSpPr>
          <p:nvPr>
            <p:ph idx="1"/>
          </p:nvPr>
        </p:nvSpPr>
        <p:spPr/>
        <p:txBody>
          <a:bodyPr/>
          <a:lstStyle/>
          <a:p>
            <a:pPr marL="0" indent="0" algn="ctr" eaLnBrk="1" fontAlgn="auto" hangingPunct="1">
              <a:spcBef>
                <a:spcPts val="0"/>
              </a:spcBef>
              <a:spcAft>
                <a:spcPts val="0"/>
              </a:spcAft>
              <a:buClrTx/>
              <a:buNone/>
            </a:pPr>
            <a:r>
              <a:rPr lang="en-US" dirty="0"/>
              <a:t>Project </a:t>
            </a:r>
            <a:r>
              <a:rPr lang="en-US" dirty="0" smtClean="0"/>
              <a:t>Abstract for Neo4j in Linguistics</a:t>
            </a:r>
          </a:p>
          <a:p>
            <a:pPr marL="0" indent="0" algn="ctr" eaLnBrk="1" fontAlgn="auto" hangingPunct="1">
              <a:spcBef>
                <a:spcPts val="0"/>
              </a:spcBef>
              <a:spcAft>
                <a:spcPts val="0"/>
              </a:spcAft>
              <a:buClrTx/>
              <a:buNone/>
            </a:pPr>
            <a:endParaRPr lang="en-US" dirty="0" smtClean="0"/>
          </a:p>
          <a:p>
            <a:r>
              <a:rPr lang="en-US" dirty="0"/>
              <a:t>We are going to examine the entire body of work by William Shakespeare, as recorded by the Gutenberg Corpus. </a:t>
            </a:r>
          </a:p>
          <a:p>
            <a:r>
              <a:rPr lang="en-US" dirty="0"/>
              <a:t>As we examine that collection of works, we will use Word2Vec to outline the scripts into vectors, and then NEO4J will grant visualizations as we create data frameworks around those vectors. </a:t>
            </a:r>
          </a:p>
          <a:p>
            <a:r>
              <a:rPr lang="en-US" dirty="0" smtClean="0"/>
              <a:t>As </a:t>
            </a:r>
            <a:r>
              <a:rPr lang="en-US" dirty="0"/>
              <a:t>someone who has a Masters Degree in English, the prospect of being able to harness the power of Big Data and use computer science to expeditiously analyze bodies of literature - and in turn, draw conclusions about our culture or raise other hypothesis with these powerful technologies, is absolutely irresistible.  </a:t>
            </a:r>
          </a:p>
          <a:p>
            <a:r>
              <a:rPr lang="en-US" dirty="0" smtClean="0"/>
              <a:t>In this project, we will train </a:t>
            </a:r>
            <a:r>
              <a:rPr lang="en-US" dirty="0"/>
              <a:t>data with Python scripts and then create a very dynamic visualization, linking sentence structure off of a root word. The idea was the follow a “Subject-Predicate-Object” (SVO) linguistics sentence structure – something that could readily translate to a database about known facts and relationships using the Resource Description Framework (RDF</a:t>
            </a:r>
            <a:r>
              <a:rPr lang="en-US" dirty="0" smtClean="0"/>
              <a:t>).</a:t>
            </a:r>
          </a:p>
        </p:txBody>
      </p:sp>
      <p:sp>
        <p:nvSpPr>
          <p:cNvPr id="4100"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hlink"/>
              </a:buClr>
              <a:buFont typeface="Wingdings" pitchFamily="2" charset="2"/>
              <a:buChar char="§"/>
              <a:defRPr sz="2800">
                <a:solidFill>
                  <a:schemeClr val="tx1"/>
                </a:solidFill>
                <a:latin typeface="Calibri" pitchFamily="34" charset="0"/>
              </a:defRPr>
            </a:lvl1pPr>
            <a:lvl2pPr marL="742950" indent="-285750" eaLnBrk="0" hangingPunct="0">
              <a:spcBef>
                <a:spcPct val="20000"/>
              </a:spcBef>
              <a:buClr>
                <a:srgbClr val="FF0000"/>
              </a:buClr>
              <a:buFont typeface="Wingdings" pitchFamily="2" charset="2"/>
              <a:buChar char="§"/>
              <a:defRPr sz="2400">
                <a:solidFill>
                  <a:schemeClr val="tx1"/>
                </a:solidFill>
                <a:latin typeface="Calibri" pitchFamily="34" charset="0"/>
              </a:defRPr>
            </a:lvl2pPr>
            <a:lvl3pPr marL="1143000" indent="-228600" eaLnBrk="0" hangingPunct="0">
              <a:spcBef>
                <a:spcPct val="20000"/>
              </a:spcBef>
              <a:buClr>
                <a:srgbClr val="00CC00"/>
              </a:buClr>
              <a:buFont typeface="Wingdings" pitchFamily="2" charset="2"/>
              <a:buChar char="§"/>
              <a:defRPr sz="20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ClrTx/>
              <a:buFontTx/>
              <a:buNone/>
            </a:pPr>
            <a:r>
              <a:rPr lang="en-US" altLang="en-US" sz="1200" dirty="0" smtClean="0">
                <a:solidFill>
                  <a:srgbClr val="898989"/>
                </a:solidFill>
              </a:rPr>
              <a:t>@Julie Blackburn</a:t>
            </a:r>
          </a:p>
        </p:txBody>
      </p:sp>
      <p:sp>
        <p:nvSpPr>
          <p:cNvPr id="5" name="Slide Number Placeholder 4"/>
          <p:cNvSpPr>
            <a:spLocks noGrp="1"/>
          </p:cNvSpPr>
          <p:nvPr>
            <p:ph type="sldNum" sz="quarter" idx="12"/>
          </p:nvPr>
        </p:nvSpPr>
        <p:spPr/>
        <p:txBody>
          <a:bodyPr/>
          <a:lstStyle/>
          <a:p>
            <a:pPr>
              <a:defRPr/>
            </a:pPr>
            <a:fld id="{76E1BF35-675D-491F-A687-B2C9BE79DFC7}" type="slidenum">
              <a:rPr lang="en-US" smtClean="0"/>
              <a:pPr>
                <a:defRPr/>
              </a:pPr>
              <a:t>2</a:t>
            </a:fld>
            <a:endParaRPr lang="en-US" dirty="0"/>
          </a:p>
        </p:txBody>
      </p:sp>
    </p:spTree>
    <p:extLst>
      <p:ext uri="{BB962C8B-B14F-4D97-AF65-F5344CB8AC3E}">
        <p14:creationId xmlns:p14="http://schemas.microsoft.com/office/powerpoint/2010/main" val="9124222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Computer Science &amp; Linguistics</a:t>
            </a:r>
            <a:endParaRPr lang="en-US" dirty="0"/>
          </a:p>
        </p:txBody>
      </p:sp>
      <p:sp>
        <p:nvSpPr>
          <p:cNvPr id="3" name="Content Placeholder 2"/>
          <p:cNvSpPr>
            <a:spLocks noGrp="1"/>
          </p:cNvSpPr>
          <p:nvPr>
            <p:ph idx="1"/>
          </p:nvPr>
        </p:nvSpPr>
        <p:spPr/>
        <p:txBody>
          <a:bodyPr/>
          <a:lstStyle/>
          <a:p>
            <a:r>
              <a:rPr lang="en-US" i="1" dirty="0" smtClean="0"/>
              <a:t>“</a:t>
            </a:r>
            <a:r>
              <a:rPr lang="en-US" i="1" dirty="0"/>
              <a:t>One of the most important applications for graph databases is for ontologies and the semantic web. As most commonly implemented, a database about known facts and relationships can be represented using the Resource Description Framework (RDF). In RDF, the basic relationship is described using a subject-predicate-object (SVO in linguistics) expression, hence the shorthand “triple store.” While Big Data RDF applications do not require graph databases, there are some operations that are more naturally performed with them</a:t>
            </a:r>
            <a:r>
              <a:rPr lang="en-US" i="1" dirty="0" smtClean="0"/>
              <a:t>.” </a:t>
            </a:r>
            <a:r>
              <a:rPr lang="en-US" dirty="0" smtClean="0"/>
              <a:t>(Graph </a:t>
            </a:r>
            <a:r>
              <a:rPr lang="en-US" dirty="0"/>
              <a:t>Databases: Not Your Father’s Big </a:t>
            </a:r>
            <a:r>
              <a:rPr lang="en-US" dirty="0" smtClean="0"/>
              <a:t>Data, Mark </a:t>
            </a:r>
            <a:r>
              <a:rPr lang="en-US" dirty="0" err="1" smtClean="0"/>
              <a:t>Underwoood</a:t>
            </a:r>
            <a:r>
              <a:rPr lang="en-US" dirty="0" smtClean="0"/>
              <a:t>, </a:t>
            </a:r>
            <a:r>
              <a:rPr lang="en-US" dirty="0"/>
              <a:t>May </a:t>
            </a:r>
            <a:r>
              <a:rPr lang="en-US" dirty="0" smtClean="0"/>
              <a:t>29 2015</a:t>
            </a:r>
            <a:r>
              <a:rPr lang="en-US" u="sng" dirty="0" smtClean="0"/>
              <a:t>)</a:t>
            </a:r>
            <a:endParaRPr lang="en-US" dirty="0"/>
          </a:p>
          <a:p>
            <a:endParaRPr lang="en-US" dirty="0" smtClean="0"/>
          </a:p>
          <a:p>
            <a:r>
              <a:rPr lang="en-US" i="1" dirty="0" smtClean="0"/>
              <a:t>"From </a:t>
            </a:r>
            <a:r>
              <a:rPr lang="en-US" i="1" dirty="0"/>
              <a:t>what I can gather, RDF is a query language used for </a:t>
            </a:r>
            <a:r>
              <a:rPr lang="en-US" i="1" dirty="0" err="1"/>
              <a:t>databses</a:t>
            </a:r>
            <a:r>
              <a:rPr lang="en-US" i="1" dirty="0"/>
              <a:t>. RDF has, as has many other modern programming languages, a formal syntax and semantics that a precise description of how the programming language works, so that no program written in the language can be </a:t>
            </a:r>
            <a:r>
              <a:rPr lang="en-US" i="1" dirty="0" smtClean="0"/>
              <a:t>ambiguous</a:t>
            </a:r>
            <a:r>
              <a:rPr lang="is-IS" i="1" dirty="0" smtClean="0"/>
              <a:t>…</a:t>
            </a:r>
            <a:r>
              <a:rPr lang="en-US" i="1" dirty="0"/>
              <a:t> Some related areas are automata theory, since this is very closely related to syntax of formal languages, lattice theory, since many programming languages allow for recursion, and this often requires use of fixed point theorems from lattice theory, and type theory, since a strong type system can often help to make a programming language more robust</a:t>
            </a:r>
            <a:r>
              <a:rPr lang="en-US" i="1" dirty="0" smtClean="0"/>
              <a:t>.”</a:t>
            </a:r>
            <a:r>
              <a:rPr lang="en-US" dirty="0" smtClean="0"/>
              <a:t> (Theory Behind Semantics</a:t>
            </a:r>
            <a:r>
              <a:rPr lang="en-US" dirty="0"/>
              <a:t>, RDF, OWL, </a:t>
            </a:r>
            <a:r>
              <a:rPr lang="en-US" dirty="0" smtClean="0"/>
              <a:t>URL, </a:t>
            </a:r>
            <a:r>
              <a:rPr lang="en-US" dirty="0" err="1" smtClean="0"/>
              <a:t>mrp</a:t>
            </a:r>
            <a:r>
              <a:rPr lang="en-US" dirty="0" smtClean="0"/>
              <a:t>, January 27 2015)</a:t>
            </a:r>
            <a:endParaRPr lang="en-US" dirty="0"/>
          </a:p>
        </p:txBody>
      </p:sp>
      <p:sp>
        <p:nvSpPr>
          <p:cNvPr id="4" name="Footer Placeholder 3"/>
          <p:cNvSpPr>
            <a:spLocks noGrp="1"/>
          </p:cNvSpPr>
          <p:nvPr>
            <p:ph type="ftr" sz="quarter" idx="11"/>
          </p:nvPr>
        </p:nvSpPr>
        <p:spPr/>
        <p:txBody>
          <a:bodyPr/>
          <a:lstStyle/>
          <a:p>
            <a:pPr>
              <a:defRPr/>
            </a:pPr>
            <a:r>
              <a:rPr lang="en-US" dirty="0" smtClean="0"/>
              <a:t>@Julie Blackburn</a:t>
            </a:r>
            <a:endParaRPr lang="en-US" dirty="0"/>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3</a:t>
            </a:fld>
            <a:endParaRPr lang="en-US" dirty="0"/>
          </a:p>
        </p:txBody>
      </p:sp>
    </p:spTree>
    <p:extLst>
      <p:ext uri="{BB962C8B-B14F-4D97-AF65-F5344CB8AC3E}">
        <p14:creationId xmlns:p14="http://schemas.microsoft.com/office/powerpoint/2010/main" val="10888432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idx="1"/>
          </p:nvPr>
        </p:nvPicPr>
        <p:blipFill>
          <a:blip r:embed="rId2">
            <a:extLst>
              <a:ext uri="{28A0092B-C50C-407E-A947-70E740481C1C}">
                <a14:useLocalDpi xmlns:a14="http://schemas.microsoft.com/office/drawing/2010/main" val="0"/>
              </a:ext>
            </a:extLst>
          </a:blip>
          <a:srcRect t="23138" b="23138"/>
          <a:stretch>
            <a:fillRect/>
          </a:stretch>
        </p:blipFill>
        <p:spPr>
          <a:xfrm>
            <a:off x="4736516" y="872393"/>
            <a:ext cx="3958167" cy="2968625"/>
          </a:xfrm>
        </p:spPr>
      </p:pic>
      <p:sp>
        <p:nvSpPr>
          <p:cNvPr id="3" name="Content Placeholder 2"/>
          <p:cNvSpPr>
            <a:spLocks noGrp="1"/>
          </p:cNvSpPr>
          <p:nvPr>
            <p:ph type="body" sz="half" idx="2"/>
          </p:nvPr>
        </p:nvSpPr>
        <p:spPr>
          <a:xfrm>
            <a:off x="888398" y="3892526"/>
            <a:ext cx="7798402" cy="1441474"/>
          </a:xfrm>
        </p:spPr>
        <p:txBody>
          <a:bodyPr/>
          <a:lstStyle/>
          <a:p>
            <a:endParaRPr lang="en-US" dirty="0" smtClean="0"/>
          </a:p>
          <a:p>
            <a:r>
              <a:rPr lang="en-US" dirty="0" smtClean="0"/>
              <a:t>There </a:t>
            </a:r>
            <a:r>
              <a:rPr lang="en-US" dirty="0"/>
              <a:t>have been some notable projects where the AI will train from social media circles fueled by genuine human interaction, (such as Microsoft’s </a:t>
            </a:r>
            <a:r>
              <a:rPr lang="en-US" dirty="0" err="1"/>
              <a:t>Tay</a:t>
            </a:r>
            <a:r>
              <a:rPr lang="en-US" dirty="0"/>
              <a:t>) and the reflection of ourselves can be quite frightening in how the AI trends to hateful speech – a phenomenon </a:t>
            </a:r>
            <a:r>
              <a:rPr lang="en-US" dirty="0" smtClean="0"/>
              <a:t>so </a:t>
            </a:r>
            <a:r>
              <a:rPr lang="en-US" dirty="0"/>
              <a:t>prevalent on sites like Twitter and Facebook</a:t>
            </a:r>
            <a:r>
              <a:rPr lang="en-US" dirty="0" smtClean="0"/>
              <a:t>.</a:t>
            </a:r>
          </a:p>
          <a:p>
            <a:r>
              <a:rPr lang="en-US" dirty="0" smtClean="0"/>
              <a:t> </a:t>
            </a:r>
            <a:endParaRPr lang="en-US" dirty="0"/>
          </a:p>
        </p:txBody>
      </p:sp>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4</a:t>
            </a:fld>
            <a:endParaRPr lang="en-US" dirty="0"/>
          </a:p>
        </p:txBody>
      </p:sp>
      <p:sp>
        <p:nvSpPr>
          <p:cNvPr id="9" name="Title 8"/>
          <p:cNvSpPr>
            <a:spLocks noGrp="1"/>
          </p:cNvSpPr>
          <p:nvPr>
            <p:ph type="title"/>
          </p:nvPr>
        </p:nvSpPr>
        <p:spPr>
          <a:xfrm>
            <a:off x="1008993" y="684617"/>
            <a:ext cx="5486400" cy="566738"/>
          </a:xfrm>
        </p:spPr>
        <p:txBody>
          <a:bodyPr/>
          <a:lstStyle/>
          <a:p>
            <a:r>
              <a:rPr lang="en-US" dirty="0" smtClean="0"/>
              <a:t>Why Word/Vector Based AI?</a:t>
            </a:r>
            <a:endParaRPr lang="en-US" dirty="0"/>
          </a:p>
        </p:txBody>
      </p:sp>
      <p:sp>
        <p:nvSpPr>
          <p:cNvPr id="10" name="Content Placeholder 2"/>
          <p:cNvSpPr txBox="1">
            <a:spLocks/>
          </p:cNvSpPr>
          <p:nvPr/>
        </p:nvSpPr>
        <p:spPr bwMode="auto">
          <a:xfrm>
            <a:off x="888398" y="1302862"/>
            <a:ext cx="3759802" cy="2538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Clr>
                <a:schemeClr val="hlink"/>
              </a:buClr>
              <a:buFont typeface="Wingdings" pitchFamily="2" charset="2"/>
              <a:buNone/>
              <a:defRPr sz="1400" kern="1200">
                <a:solidFill>
                  <a:schemeClr val="tx1"/>
                </a:solidFill>
                <a:latin typeface="+mn-lt"/>
                <a:ea typeface="+mn-ea"/>
                <a:cs typeface="+mn-cs"/>
              </a:defRPr>
            </a:lvl1pPr>
            <a:lvl2pPr marL="457200" indent="0" algn="l" rtl="0" eaLnBrk="0" fontAlgn="base" hangingPunct="0">
              <a:spcBef>
                <a:spcPct val="20000"/>
              </a:spcBef>
              <a:spcAft>
                <a:spcPct val="0"/>
              </a:spcAft>
              <a:buClr>
                <a:srgbClr val="FF0000"/>
              </a:buClr>
              <a:buFont typeface="Wingdings" pitchFamily="2" charset="2"/>
              <a:buNone/>
              <a:defRPr sz="1200" kern="1200">
                <a:solidFill>
                  <a:schemeClr val="tx1"/>
                </a:solidFill>
                <a:latin typeface="+mn-lt"/>
                <a:ea typeface="+mn-ea"/>
                <a:cs typeface="+mn-cs"/>
              </a:defRPr>
            </a:lvl2pPr>
            <a:lvl3pPr marL="914400" indent="0" algn="l" rtl="0" eaLnBrk="0" fontAlgn="base" hangingPunct="0">
              <a:spcBef>
                <a:spcPct val="20000"/>
              </a:spcBef>
              <a:spcAft>
                <a:spcPct val="0"/>
              </a:spcAft>
              <a:buClr>
                <a:srgbClr val="00CC00"/>
              </a:buClr>
              <a:buFont typeface="Wingdings" pitchFamily="2" charset="2"/>
              <a:buNone/>
              <a:defRPr sz="1000" kern="1200">
                <a:solidFill>
                  <a:schemeClr val="tx1"/>
                </a:solidFill>
                <a:latin typeface="+mn-lt"/>
                <a:ea typeface="+mn-ea"/>
                <a:cs typeface="+mn-cs"/>
              </a:defRPr>
            </a:lvl3pPr>
            <a:lvl4pPr marL="1371600" indent="0" algn="l" rtl="0" eaLnBrk="0" fontAlgn="base" hangingPunct="0">
              <a:spcBef>
                <a:spcPct val="20000"/>
              </a:spcBef>
              <a:spcAft>
                <a:spcPct val="0"/>
              </a:spcAft>
              <a:buFont typeface="Arial" charset="0"/>
              <a:buNone/>
              <a:defRPr sz="900" kern="1200">
                <a:solidFill>
                  <a:schemeClr val="tx1"/>
                </a:solidFill>
                <a:latin typeface="+mn-lt"/>
                <a:ea typeface="+mn-ea"/>
                <a:cs typeface="+mn-cs"/>
              </a:defRPr>
            </a:lvl4pPr>
            <a:lvl5pPr marL="1828800" indent="0" algn="l" rtl="0" eaLnBrk="0" fontAlgn="base" hangingPunct="0">
              <a:spcBef>
                <a:spcPct val="20000"/>
              </a:spcBef>
              <a:spcAft>
                <a:spcPct val="0"/>
              </a:spcAft>
              <a:buFont typeface="Arial" charset="0"/>
              <a:buNone/>
              <a:defRPr sz="900" kern="1200">
                <a:solidFill>
                  <a:schemeClr val="tx1"/>
                </a:solidFill>
                <a:latin typeface="+mn-lt"/>
                <a:ea typeface="+mn-ea"/>
                <a:cs typeface="+mn-cs"/>
              </a:defRPr>
            </a:lvl5pPr>
            <a:lvl6pPr marL="2286000" indent="0" algn="l" defTabSz="914400" rtl="0" eaLnBrk="1" latinLnBrk="0" hangingPunct="1">
              <a:spcBef>
                <a:spcPct val="20000"/>
              </a:spcBef>
              <a:buFont typeface="Arial" pitchFamily="34" charset="0"/>
              <a:buNone/>
              <a:defRPr sz="900" kern="1200">
                <a:solidFill>
                  <a:schemeClr val="tx1"/>
                </a:solidFill>
                <a:latin typeface="+mn-lt"/>
                <a:ea typeface="+mn-ea"/>
                <a:cs typeface="+mn-cs"/>
              </a:defRPr>
            </a:lvl6pPr>
            <a:lvl7pPr marL="2743200" indent="0" algn="l" defTabSz="914400" rtl="0" eaLnBrk="1" latinLnBrk="0" hangingPunct="1">
              <a:spcBef>
                <a:spcPct val="20000"/>
              </a:spcBef>
              <a:buFont typeface="Arial" pitchFamily="34" charset="0"/>
              <a:buNone/>
              <a:defRPr sz="900" kern="1200">
                <a:solidFill>
                  <a:schemeClr val="tx1"/>
                </a:solidFill>
                <a:latin typeface="+mn-lt"/>
                <a:ea typeface="+mn-ea"/>
                <a:cs typeface="+mn-cs"/>
              </a:defRPr>
            </a:lvl7pPr>
            <a:lvl8pPr marL="3200400" indent="0" algn="l" defTabSz="914400" rtl="0" eaLnBrk="1" latinLnBrk="0" hangingPunct="1">
              <a:spcBef>
                <a:spcPct val="20000"/>
              </a:spcBef>
              <a:buFont typeface="Arial" pitchFamily="34" charset="0"/>
              <a:buNone/>
              <a:defRPr sz="900"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900" kern="1200">
                <a:solidFill>
                  <a:schemeClr val="tx1"/>
                </a:solidFill>
                <a:latin typeface="+mn-lt"/>
                <a:ea typeface="+mn-ea"/>
                <a:cs typeface="+mn-cs"/>
              </a:defRPr>
            </a:lvl9pPr>
          </a:lstStyle>
          <a:p>
            <a:endParaRPr lang="en-US" dirty="0" smtClean="0"/>
          </a:p>
          <a:p>
            <a:r>
              <a:rPr lang="en-US" dirty="0" smtClean="0"/>
              <a:t>Virtually everyone attracted to computer science has an idea of what IBM Watson is – a breakthrough question and answering system which extensively uses Resource Dedication Framework (RDF) in its programming.  Other IBM projects access similarly conceived “linked data,” albeit not always through graph databases. </a:t>
            </a:r>
            <a:endParaRPr lang="en-US" dirty="0"/>
          </a:p>
        </p:txBody>
      </p:sp>
    </p:spTree>
    <p:extLst>
      <p:ext uri="{BB962C8B-B14F-4D97-AF65-F5344CB8AC3E}">
        <p14:creationId xmlns:p14="http://schemas.microsoft.com/office/powerpoint/2010/main" val="5789976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Graphing Databases &amp; Word2Vec</a:t>
            </a:r>
            <a:endParaRPr lang="en-US" dirty="0"/>
          </a:p>
        </p:txBody>
      </p:sp>
      <p:sp>
        <p:nvSpPr>
          <p:cNvPr id="3" name="Content Placeholder 2"/>
          <p:cNvSpPr>
            <a:spLocks noGrp="1"/>
          </p:cNvSpPr>
          <p:nvPr>
            <p:ph idx="1"/>
          </p:nvPr>
        </p:nvSpPr>
        <p:spPr/>
        <p:txBody>
          <a:bodyPr/>
          <a:lstStyle/>
          <a:p>
            <a:endParaRPr lang="en-US" dirty="0" smtClean="0"/>
          </a:p>
          <a:p>
            <a:r>
              <a:rPr lang="en-US" dirty="0"/>
              <a:t>I am using NEO4J Community addition, version 3.1.1 on a Mac </a:t>
            </a:r>
            <a:r>
              <a:rPr lang="en-US" dirty="0" smtClean="0"/>
              <a:t>OS.</a:t>
            </a:r>
          </a:p>
          <a:p>
            <a:endParaRPr lang="en-US" dirty="0"/>
          </a:p>
          <a:p>
            <a:r>
              <a:rPr lang="en-US" dirty="0" smtClean="0"/>
              <a:t>A </a:t>
            </a:r>
            <a:r>
              <a:rPr lang="en-US" dirty="0"/>
              <a:t>graph database is simply a database that has graphs stored as the internal structure. Graphs themselves are made up of nodes and relationships</a:t>
            </a:r>
            <a:r>
              <a:rPr lang="en-US" dirty="0" smtClean="0"/>
              <a:t>.</a:t>
            </a:r>
          </a:p>
          <a:p>
            <a:endParaRPr lang="en-US" dirty="0"/>
          </a:p>
          <a:p>
            <a:r>
              <a:rPr lang="en-US" dirty="0" smtClean="0"/>
              <a:t>Neo4j is visually appealing, and has a low barrier to entry in regard to using the Cypher code platform.</a:t>
            </a:r>
          </a:p>
          <a:p>
            <a:endParaRPr lang="en-US" dirty="0" smtClean="0"/>
          </a:p>
          <a:p>
            <a:r>
              <a:rPr lang="en-US" dirty="0" smtClean="0"/>
              <a:t>Word2Vec is excellent </a:t>
            </a:r>
            <a:r>
              <a:rPr lang="en-US" dirty="0"/>
              <a:t>at answering predictive </a:t>
            </a:r>
            <a:r>
              <a:rPr lang="en-US" dirty="0"/>
              <a:t/>
            </a:r>
            <a:br>
              <a:rPr lang="en-US" dirty="0"/>
            </a:br>
            <a:r>
              <a:rPr lang="en-US" dirty="0" smtClean="0"/>
              <a:t>relational questions </a:t>
            </a:r>
            <a:r>
              <a:rPr lang="en-US" dirty="0"/>
              <a:t>about the </a:t>
            </a:r>
            <a:r>
              <a:rPr lang="en-US" dirty="0" smtClean="0"/>
              <a:t>vectors. </a:t>
            </a:r>
            <a:endParaRPr lang="en-US" dirty="0" smtClean="0"/>
          </a:p>
          <a:p>
            <a:endParaRPr lang="en-US" dirty="0"/>
          </a:p>
          <a:p>
            <a:endParaRPr lang="en-US" dirty="0" smtClean="0"/>
          </a:p>
          <a:p>
            <a:endParaRPr lang="en-US" dirty="0"/>
          </a:p>
          <a:p>
            <a:endParaRPr lang="en-US" dirty="0" smtClean="0"/>
          </a:p>
          <a:p>
            <a:endParaRPr lang="en-US" dirty="0"/>
          </a:p>
          <a:p>
            <a:endParaRPr lang="en-US" dirty="0"/>
          </a:p>
        </p:txBody>
      </p:sp>
      <p:sp>
        <p:nvSpPr>
          <p:cNvPr id="4" name="Footer Placeholder 3"/>
          <p:cNvSpPr>
            <a:spLocks noGrp="1"/>
          </p:cNvSpPr>
          <p:nvPr>
            <p:ph type="ftr" sz="quarter" idx="11"/>
          </p:nvPr>
        </p:nvSpPr>
        <p:spPr/>
        <p:txBody>
          <a:bodyPr/>
          <a:lstStyle/>
          <a:p>
            <a:pPr>
              <a:defRPr/>
            </a:pPr>
            <a:r>
              <a:rPr lang="en-US" dirty="0" smtClean="0"/>
              <a:t>@Julie Blackburn</a:t>
            </a:r>
            <a:endParaRPr lang="en-US" dirty="0"/>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5</a:t>
            </a:fld>
            <a:endParaRPr lang="en-US" dirty="0"/>
          </a:p>
        </p:txBody>
      </p:sp>
      <p:pic>
        <p:nvPicPr>
          <p:cNvPr id="6" name="Picture 2" descr="mage result for it's beautiful">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7172" y="3429000"/>
            <a:ext cx="2381250" cy="2400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510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SetUp</a:t>
            </a:r>
            <a:endParaRPr lang="en-US" dirty="0"/>
          </a:p>
        </p:txBody>
      </p:sp>
      <p:sp>
        <p:nvSpPr>
          <p:cNvPr id="3" name="Content Placeholder 2"/>
          <p:cNvSpPr>
            <a:spLocks noGrp="1"/>
          </p:cNvSpPr>
          <p:nvPr>
            <p:ph idx="1"/>
          </p:nvPr>
        </p:nvSpPr>
        <p:spPr/>
        <p:txBody>
          <a:bodyPr/>
          <a:lstStyle/>
          <a:p>
            <a:pPr marL="0" indent="0">
              <a:buNone/>
            </a:pPr>
            <a:r>
              <a:rPr lang="en-US" sz="1600" dirty="0"/>
              <a:t>First, we need the word2vec tool. So that this will run on </a:t>
            </a:r>
            <a:r>
              <a:rPr lang="en-US" sz="1600" dirty="0" err="1"/>
              <a:t>MacOS</a:t>
            </a:r>
            <a:r>
              <a:rPr lang="en-US" sz="1600" dirty="0"/>
              <a:t> we use the following version</a:t>
            </a:r>
            <a:r>
              <a:rPr lang="en-US" sz="1600" dirty="0" smtClean="0"/>
              <a:t>:</a:t>
            </a:r>
            <a:endParaRPr lang="en-US" sz="1600" dirty="0"/>
          </a:p>
          <a:p>
            <a:pPr marL="0" indent="0">
              <a:buNone/>
            </a:pPr>
            <a:r>
              <a:rPr lang="en-US" sz="1600" dirty="0"/>
              <a:t>$ </a:t>
            </a:r>
            <a:r>
              <a:rPr lang="en-US" sz="1600" dirty="0" err="1"/>
              <a:t>git</a:t>
            </a:r>
            <a:r>
              <a:rPr lang="en-US" sz="1600" dirty="0"/>
              <a:t> clone https://</a:t>
            </a:r>
            <a:r>
              <a:rPr lang="en-US" sz="1600" dirty="0" err="1"/>
              <a:t>github.com</a:t>
            </a:r>
            <a:r>
              <a:rPr lang="en-US" sz="1600" dirty="0"/>
              <a:t>/</a:t>
            </a:r>
            <a:r>
              <a:rPr lang="en-US" sz="1600" dirty="0" err="1"/>
              <a:t>dav</a:t>
            </a:r>
            <a:r>
              <a:rPr lang="en-US" sz="1600" dirty="0"/>
              <a:t>/word2vec.git </a:t>
            </a:r>
            <a:endParaRPr lang="en-US" sz="1600" dirty="0" smtClean="0"/>
          </a:p>
          <a:p>
            <a:pPr marL="0" indent="0">
              <a:buNone/>
            </a:pPr>
            <a:endParaRPr lang="en-US" sz="1600" dirty="0"/>
          </a:p>
          <a:p>
            <a:pPr marL="0" indent="0">
              <a:buNone/>
            </a:pPr>
            <a:r>
              <a:rPr lang="en-US" sz="1600" dirty="0" err="1" smtClean="0"/>
              <a:t>MacOS</a:t>
            </a:r>
            <a:r>
              <a:rPr lang="en-US" sz="1600" dirty="0" smtClean="0"/>
              <a:t> </a:t>
            </a:r>
            <a:r>
              <a:rPr lang="en-US" sz="1600" dirty="0"/>
              <a:t>comes with a make tool, so we can simple run the following to get a binary version of the tool</a:t>
            </a:r>
            <a:r>
              <a:rPr lang="en-US" sz="1600" dirty="0" smtClean="0"/>
              <a:t>:</a:t>
            </a:r>
          </a:p>
          <a:p>
            <a:pPr marL="0" indent="0">
              <a:buNone/>
            </a:pPr>
            <a:r>
              <a:rPr lang="en-US" sz="1600" dirty="0" smtClean="0"/>
              <a:t>$ </a:t>
            </a:r>
            <a:r>
              <a:rPr lang="en-US" sz="1600" dirty="0"/>
              <a:t>cd word2vec/</a:t>
            </a:r>
            <a:r>
              <a:rPr lang="en-US" sz="1600" dirty="0" err="1"/>
              <a:t>src</a:t>
            </a:r>
            <a:r>
              <a:rPr lang="en-US" sz="1600" dirty="0"/>
              <a:t>/ </a:t>
            </a:r>
            <a:endParaRPr lang="en-US" sz="1600" dirty="0" smtClean="0"/>
          </a:p>
          <a:p>
            <a:pPr marL="0" indent="0">
              <a:buNone/>
            </a:pPr>
            <a:r>
              <a:rPr lang="en-US" sz="1600" dirty="0" smtClean="0"/>
              <a:t>$ </a:t>
            </a:r>
            <a:r>
              <a:rPr lang="en-US" sz="1600" dirty="0"/>
              <a:t>make </a:t>
            </a:r>
            <a:endParaRPr lang="en-US" sz="1600" dirty="0" smtClean="0"/>
          </a:p>
          <a:p>
            <a:pPr marL="0" indent="0">
              <a:buNone/>
            </a:pPr>
            <a:endParaRPr lang="en-US" sz="1600" dirty="0"/>
          </a:p>
          <a:p>
            <a:pPr marL="0" indent="0">
              <a:buNone/>
            </a:pPr>
            <a:r>
              <a:rPr lang="en-US" sz="1600" dirty="0" smtClean="0"/>
              <a:t>I </a:t>
            </a:r>
            <a:r>
              <a:rPr lang="en-US" sz="1600" dirty="0"/>
              <a:t>then did a quick validation to make sure the tools compiled</a:t>
            </a:r>
            <a:r>
              <a:rPr lang="en-US" sz="1600" dirty="0" smtClean="0"/>
              <a:t>:</a:t>
            </a:r>
          </a:p>
          <a:p>
            <a:pPr marL="0" indent="0">
              <a:buNone/>
            </a:pPr>
            <a:r>
              <a:rPr lang="en-US" sz="1600" dirty="0" smtClean="0"/>
              <a:t>$ </a:t>
            </a:r>
            <a:r>
              <a:rPr lang="en-US" sz="1600" dirty="0"/>
              <a:t>cd ../bin </a:t>
            </a:r>
            <a:endParaRPr lang="en-US" sz="1600" dirty="0" smtClean="0"/>
          </a:p>
          <a:p>
            <a:pPr marL="0" indent="0">
              <a:buNone/>
            </a:pPr>
            <a:r>
              <a:rPr lang="en-US" sz="1600" dirty="0" smtClean="0"/>
              <a:t>$ </a:t>
            </a:r>
            <a:r>
              <a:rPr lang="en-US" sz="1600" dirty="0"/>
              <a:t>ls </a:t>
            </a:r>
            <a:endParaRPr lang="en-US" sz="1600" dirty="0" smtClean="0"/>
          </a:p>
          <a:p>
            <a:pPr marL="0" indent="0">
              <a:buNone/>
            </a:pPr>
            <a:r>
              <a:rPr lang="en-US" sz="1600" dirty="0" smtClean="0"/>
              <a:t>compute-accuracy </a:t>
            </a:r>
            <a:r>
              <a:rPr lang="en-US" sz="1600" dirty="0"/>
              <a:t>word-analogy word2vec distance word2phrase </a:t>
            </a:r>
            <a:endParaRPr lang="en-US" sz="1600" dirty="0" smtClean="0"/>
          </a:p>
          <a:p>
            <a:endParaRPr lang="en-US" sz="1600" dirty="0"/>
          </a:p>
          <a:p>
            <a:pPr marL="0" indent="0">
              <a:buNone/>
            </a:pPr>
            <a:r>
              <a:rPr lang="en-US" sz="1600" dirty="0" smtClean="0"/>
              <a:t>And </a:t>
            </a:r>
            <a:r>
              <a:rPr lang="en-US" sz="1600" dirty="0"/>
              <a:t>then I tested it to validate it runs:</a:t>
            </a:r>
          </a:p>
          <a:p>
            <a:pPr marL="0" indent="0">
              <a:buNone/>
            </a:pPr>
            <a:r>
              <a:rPr lang="en-US" sz="1600" dirty="0"/>
              <a:t>$ cd ../scripts </a:t>
            </a:r>
            <a:endParaRPr lang="en-US" sz="1600" dirty="0" smtClean="0"/>
          </a:p>
          <a:p>
            <a:pPr marL="0" indent="0">
              <a:buNone/>
            </a:pPr>
            <a:r>
              <a:rPr lang="en-US" sz="1600" dirty="0" smtClean="0"/>
              <a:t>$ </a:t>
            </a:r>
            <a:r>
              <a:rPr lang="en-US" sz="1600" dirty="0"/>
              <a:t>./demo-</a:t>
            </a:r>
            <a:r>
              <a:rPr lang="en-US" sz="1600" dirty="0" err="1"/>
              <a:t>word.sh</a:t>
            </a:r>
            <a:endParaRPr lang="en-US" sz="1600" dirty="0"/>
          </a:p>
        </p:txBody>
      </p:sp>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6</a:t>
            </a:fld>
            <a:endParaRPr lang="en-US" dirty="0"/>
          </a:p>
        </p:txBody>
      </p:sp>
    </p:spTree>
    <p:extLst>
      <p:ext uri="{BB962C8B-B14F-4D97-AF65-F5344CB8AC3E}">
        <p14:creationId xmlns:p14="http://schemas.microsoft.com/office/powerpoint/2010/main" val="8946110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Get &amp; Prepare Our Test </a:t>
            </a:r>
            <a:r>
              <a:rPr lang="en-US" b="1" dirty="0" smtClean="0"/>
              <a:t>Data</a:t>
            </a:r>
            <a:endParaRPr lang="en-US" dirty="0"/>
          </a:p>
        </p:txBody>
      </p:sp>
      <p:sp>
        <p:nvSpPr>
          <p:cNvPr id="3" name="Content Placeholder 2"/>
          <p:cNvSpPr>
            <a:spLocks noGrp="1"/>
          </p:cNvSpPr>
          <p:nvPr>
            <p:ph idx="1"/>
          </p:nvPr>
        </p:nvSpPr>
        <p:spPr/>
        <p:txBody>
          <a:bodyPr/>
          <a:lstStyle/>
          <a:p>
            <a:pPr marL="0" indent="0">
              <a:buNone/>
            </a:pPr>
            <a:endParaRPr lang="en-US" dirty="0" smtClean="0"/>
          </a:p>
          <a:p>
            <a:pPr marL="0" indent="0">
              <a:buNone/>
            </a:pPr>
            <a:r>
              <a:rPr lang="en-US" dirty="0" smtClean="0"/>
              <a:t>I </a:t>
            </a:r>
            <a:r>
              <a:rPr lang="en-US" dirty="0"/>
              <a:t>then pulled the test text (The Complete Works of William Shakespeare) down from Gutenberg:</a:t>
            </a:r>
          </a:p>
          <a:p>
            <a:pPr marL="0" indent="0">
              <a:buNone/>
            </a:pPr>
            <a:r>
              <a:rPr lang="en-US" dirty="0"/>
              <a:t>$ cd ../data </a:t>
            </a:r>
            <a:endParaRPr lang="en-US" dirty="0" smtClean="0"/>
          </a:p>
          <a:p>
            <a:pPr marL="0" indent="0">
              <a:buNone/>
            </a:pPr>
            <a:r>
              <a:rPr lang="en-US" dirty="0" smtClean="0"/>
              <a:t>$ </a:t>
            </a:r>
            <a:r>
              <a:rPr lang="en-US" dirty="0" err="1"/>
              <a:t>wget</a:t>
            </a:r>
            <a:r>
              <a:rPr lang="en-US" dirty="0"/>
              <a:t> http://</a:t>
            </a:r>
            <a:r>
              <a:rPr lang="en-US" dirty="0" err="1"/>
              <a:t>www.gutenberg.org</a:t>
            </a:r>
            <a:r>
              <a:rPr lang="en-US" dirty="0"/>
              <a:t>/cache/</a:t>
            </a:r>
            <a:r>
              <a:rPr lang="en-US" dirty="0" err="1"/>
              <a:t>epub</a:t>
            </a:r>
            <a:r>
              <a:rPr lang="en-US" dirty="0"/>
              <a:t>/100/pg100.txt </a:t>
            </a:r>
            <a:endParaRPr lang="en-US" dirty="0" smtClean="0"/>
          </a:p>
          <a:p>
            <a:pPr marL="0" indent="0">
              <a:buNone/>
            </a:pPr>
            <a:r>
              <a:rPr lang="en-US" dirty="0" smtClean="0"/>
              <a:t>$ </a:t>
            </a:r>
            <a:r>
              <a:rPr lang="en-US" dirty="0"/>
              <a:t>mv pg100.txt </a:t>
            </a:r>
            <a:r>
              <a:rPr lang="en-US" dirty="0" err="1"/>
              <a:t>shakespeare.txt</a:t>
            </a:r>
            <a:r>
              <a:rPr lang="en-US" dirty="0"/>
              <a:t> </a:t>
            </a:r>
            <a:endParaRPr lang="en-US" dirty="0" smtClean="0"/>
          </a:p>
          <a:p>
            <a:pPr marL="0" indent="0">
              <a:buNone/>
            </a:pPr>
            <a:r>
              <a:rPr lang="en-US" dirty="0" smtClean="0"/>
              <a:t>$ </a:t>
            </a:r>
            <a:r>
              <a:rPr lang="en-US" dirty="0"/>
              <a:t>ls </a:t>
            </a:r>
            <a:endParaRPr lang="en-US" dirty="0" smtClean="0"/>
          </a:p>
          <a:p>
            <a:pPr marL="0" indent="0">
              <a:buNone/>
            </a:pPr>
            <a:r>
              <a:rPr lang="en-US" dirty="0" smtClean="0"/>
              <a:t>questions-</a:t>
            </a:r>
            <a:r>
              <a:rPr lang="en-US" dirty="0" err="1" smtClean="0"/>
              <a:t>phrases.txt</a:t>
            </a:r>
            <a:r>
              <a:rPr lang="en-US" dirty="0" smtClean="0"/>
              <a:t> </a:t>
            </a:r>
            <a:r>
              <a:rPr lang="en-US" dirty="0" err="1"/>
              <a:t>shakespeare.txt</a:t>
            </a:r>
            <a:r>
              <a:rPr lang="en-US" dirty="0"/>
              <a:t> text8-vector.bin questions-</a:t>
            </a:r>
            <a:r>
              <a:rPr lang="en-US" dirty="0" err="1"/>
              <a:t>words.txt</a:t>
            </a:r>
            <a:r>
              <a:rPr lang="en-US" dirty="0"/>
              <a:t> text8 text8.zip </a:t>
            </a:r>
            <a:endParaRPr lang="en-US" dirty="0" smtClean="0"/>
          </a:p>
          <a:p>
            <a:pPr marL="0" indent="0">
              <a:buNone/>
            </a:pPr>
            <a:endParaRPr lang="en-US" dirty="0" smtClean="0"/>
          </a:p>
          <a:p>
            <a:pPr marL="0" indent="0">
              <a:buNone/>
            </a:pPr>
            <a:r>
              <a:rPr lang="en-US" dirty="0" smtClean="0"/>
              <a:t>Train </a:t>
            </a:r>
            <a:r>
              <a:rPr lang="en-US" dirty="0"/>
              <a:t>data set:</a:t>
            </a:r>
          </a:p>
          <a:p>
            <a:pPr marL="0" indent="0">
              <a:buNone/>
            </a:pPr>
            <a:r>
              <a:rPr lang="en-US" dirty="0"/>
              <a:t>$ ./word2vec -train ../data/</a:t>
            </a:r>
            <a:r>
              <a:rPr lang="en-US" dirty="0" err="1"/>
              <a:t>shakespeare.txt</a:t>
            </a:r>
            <a:r>
              <a:rPr lang="en-US" dirty="0"/>
              <a:t> -output ../data/</a:t>
            </a:r>
            <a:r>
              <a:rPr lang="en-US" dirty="0" err="1"/>
              <a:t>shakespeare.bin</a:t>
            </a:r>
            <a:r>
              <a:rPr lang="en-US" dirty="0"/>
              <a:t> -</a:t>
            </a:r>
            <a:r>
              <a:rPr lang="en-US" dirty="0" err="1"/>
              <a:t>cbow</a:t>
            </a:r>
            <a:r>
              <a:rPr lang="en-US" dirty="0"/>
              <a:t> 0 -size 200 -window 5 -negative 0 -</a:t>
            </a:r>
            <a:r>
              <a:rPr lang="en-US" dirty="0" err="1"/>
              <a:t>hs</a:t>
            </a:r>
            <a:r>
              <a:rPr lang="en-US" dirty="0"/>
              <a:t> 1 -sample 1e-3 -threads 12 -binary 1 </a:t>
            </a:r>
            <a:endParaRPr lang="en-US" dirty="0" smtClean="0"/>
          </a:p>
          <a:p>
            <a:pPr marL="0" indent="0">
              <a:buNone/>
            </a:pPr>
            <a:r>
              <a:rPr lang="en-US" dirty="0" smtClean="0"/>
              <a:t>Starting </a:t>
            </a:r>
            <a:r>
              <a:rPr lang="en-US" dirty="0"/>
              <a:t>training using file ../data/</a:t>
            </a:r>
            <a:r>
              <a:rPr lang="en-US" dirty="0" err="1"/>
              <a:t>shakespeare.txt</a:t>
            </a:r>
            <a:r>
              <a:rPr lang="en-US" dirty="0"/>
              <a:t> Vocab size: 14125 Words in train file: 821797 Alpha: 0.001340 Progress: 95.97% Words/thread/sec: 48.96k</a:t>
            </a:r>
          </a:p>
        </p:txBody>
      </p:sp>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7</a:t>
            </a:fld>
            <a:endParaRPr lang="en-US" dirty="0"/>
          </a:p>
        </p:txBody>
      </p:sp>
    </p:spTree>
    <p:extLst>
      <p:ext uri="{BB962C8B-B14F-4D97-AF65-F5344CB8AC3E}">
        <p14:creationId xmlns:p14="http://schemas.microsoft.com/office/powerpoint/2010/main" val="356587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the Data</a:t>
            </a:r>
            <a:endParaRPr lang="en-US" dirty="0"/>
          </a:p>
        </p:txBody>
      </p:sp>
      <p:sp>
        <p:nvSpPr>
          <p:cNvPr id="3" name="Content Placeholder 2"/>
          <p:cNvSpPr>
            <a:spLocks noGrp="1"/>
          </p:cNvSpPr>
          <p:nvPr>
            <p:ph idx="1"/>
          </p:nvPr>
        </p:nvSpPr>
        <p:spPr/>
        <p:style>
          <a:lnRef idx="2">
            <a:schemeClr val="accent6"/>
          </a:lnRef>
          <a:fillRef idx="1">
            <a:schemeClr val="lt1"/>
          </a:fillRef>
          <a:effectRef idx="0">
            <a:schemeClr val="accent6"/>
          </a:effectRef>
          <a:fontRef idx="minor">
            <a:schemeClr val="dk1"/>
          </a:fontRef>
        </p:style>
        <p:txBody>
          <a:bodyPr/>
          <a:lstStyle/>
          <a:p>
            <a:r>
              <a:rPr lang="en-US" dirty="0"/>
              <a:t>I then tested </a:t>
            </a:r>
            <a:r>
              <a:rPr lang="en-US" dirty="0" smtClean="0"/>
              <a:t>my </a:t>
            </a:r>
            <a:r>
              <a:rPr lang="en-US" dirty="0"/>
              <a:t>data</a:t>
            </a:r>
            <a:r>
              <a:rPr lang="en-US" dirty="0" smtClean="0"/>
              <a:t>:</a:t>
            </a:r>
          </a:p>
          <a:p>
            <a:endParaRPr lang="en-US" dirty="0"/>
          </a:p>
          <a:p>
            <a:r>
              <a:rPr lang="en-US" dirty="0"/>
              <a:t>$ ./distance ../data/</a:t>
            </a:r>
            <a:r>
              <a:rPr lang="en-US" dirty="0" err="1"/>
              <a:t>shakespeare.bin</a:t>
            </a:r>
            <a:endParaRPr lang="en-US" dirty="0"/>
          </a:p>
          <a:p>
            <a:pPr marL="800100" lvl="2" indent="0">
              <a:buNone/>
            </a:pPr>
            <a:r>
              <a:rPr lang="en-US" dirty="0"/>
              <a:t>Enter word or sentence (EXIT to break): sword</a:t>
            </a:r>
          </a:p>
          <a:p>
            <a:pPr marL="800100" lvl="2" indent="0">
              <a:buNone/>
            </a:pPr>
            <a:r>
              <a:rPr lang="en-US" dirty="0"/>
              <a:t> </a:t>
            </a:r>
          </a:p>
          <a:p>
            <a:pPr marL="800100" lvl="2" indent="0">
              <a:buNone/>
            </a:pPr>
            <a:r>
              <a:rPr lang="en-US" dirty="0"/>
              <a:t>Word: sword  Position in vocabulary: 600</a:t>
            </a:r>
          </a:p>
          <a:p>
            <a:pPr marL="800100" lvl="2" indent="0">
              <a:buNone/>
            </a:pPr>
            <a:r>
              <a:rPr lang="en-US" dirty="0"/>
              <a:t> </a:t>
            </a:r>
          </a:p>
          <a:p>
            <a:pPr marL="800100" lvl="2" indent="0">
              <a:buNone/>
            </a:pPr>
            <a:r>
              <a:rPr lang="en-US" dirty="0"/>
              <a:t>                                              Word       Cosine distance</a:t>
            </a:r>
          </a:p>
          <a:p>
            <a:pPr marL="800100" lvl="2" indent="0">
              <a:buNone/>
            </a:pPr>
            <a:r>
              <a:rPr lang="en-US" dirty="0"/>
              <a:t>------------------------------------------------------------------------</a:t>
            </a:r>
          </a:p>
          <a:p>
            <a:pPr marL="800100" lvl="2" indent="0">
              <a:buNone/>
            </a:pPr>
            <a:r>
              <a:rPr lang="en-US" dirty="0"/>
              <a:t>                                             head,		0.807792</a:t>
            </a:r>
          </a:p>
          <a:p>
            <a:pPr marL="800100" lvl="2" indent="0">
              <a:buNone/>
            </a:pPr>
            <a:r>
              <a:rPr lang="en-US" dirty="0"/>
              <a:t>                                               arm		0.795185</a:t>
            </a:r>
          </a:p>
          <a:p>
            <a:pPr marL="800100" lvl="2" indent="0">
              <a:buNone/>
            </a:pPr>
            <a:r>
              <a:rPr lang="en-US" dirty="0"/>
              <a:t>                                          yielding		0.792930</a:t>
            </a:r>
          </a:p>
          <a:p>
            <a:pPr marL="800100" lvl="2" indent="0">
              <a:buNone/>
            </a:pPr>
            <a:r>
              <a:rPr lang="en-US" dirty="0"/>
              <a:t>                                              puts		0.775035</a:t>
            </a:r>
          </a:p>
          <a:p>
            <a:pPr marL="800100" lvl="2" indent="0">
              <a:buNone/>
            </a:pPr>
            <a:r>
              <a:rPr lang="en-US" dirty="0"/>
              <a:t>                                              eye;		0.774856</a:t>
            </a:r>
          </a:p>
          <a:p>
            <a:pPr marL="800100" lvl="2" indent="0">
              <a:buNone/>
            </a:pPr>
            <a:r>
              <a:rPr lang="en-US" dirty="0"/>
              <a:t>                                               foe		0.774106</a:t>
            </a:r>
          </a:p>
          <a:p>
            <a:pPr marL="800100" lvl="2" indent="0">
              <a:buNone/>
            </a:pPr>
            <a:r>
              <a:rPr lang="en-US" dirty="0"/>
              <a:t>                                               up,		0.772943</a:t>
            </a:r>
          </a:p>
          <a:p>
            <a:pPr marL="800100" lvl="2" indent="0">
              <a:buNone/>
            </a:pPr>
            <a:r>
              <a:rPr lang="en-US" dirty="0"/>
              <a:t>...</a:t>
            </a:r>
          </a:p>
        </p:txBody>
      </p:sp>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8</a:t>
            </a:fld>
            <a:endParaRPr lang="en-US" dirty="0"/>
          </a:p>
        </p:txBody>
      </p:sp>
    </p:spTree>
    <p:extLst>
      <p:ext uri="{BB962C8B-B14F-4D97-AF65-F5344CB8AC3E}">
        <p14:creationId xmlns:p14="http://schemas.microsoft.com/office/powerpoint/2010/main" val="7893929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Code </a:t>
            </a:r>
            <a:endParaRPr lang="en-US" dirty="0"/>
          </a:p>
        </p:txBody>
      </p:sp>
      <p:sp>
        <p:nvSpPr>
          <p:cNvPr id="3" name="Content Placeholder 2"/>
          <p:cNvSpPr>
            <a:spLocks noGrp="1"/>
          </p:cNvSpPr>
          <p:nvPr>
            <p:ph idx="1"/>
          </p:nvPr>
        </p:nvSpPr>
        <p:spPr/>
        <p:txBody>
          <a:bodyPr/>
          <a:lstStyle/>
          <a:p>
            <a:pPr marL="0" indent="0">
              <a:buNone/>
            </a:pPr>
            <a:r>
              <a:rPr lang="en-US" sz="1200" b="1" dirty="0"/>
              <a:t>from </a:t>
            </a:r>
            <a:r>
              <a:rPr lang="en-US" sz="1200" dirty="0" err="1"/>
              <a:t>gensim</a:t>
            </a:r>
            <a:r>
              <a:rPr lang="en-US" sz="1200" dirty="0"/>
              <a:t> </a:t>
            </a:r>
            <a:r>
              <a:rPr lang="en-US" sz="1200" b="1" dirty="0"/>
              <a:t>import </a:t>
            </a:r>
            <a:r>
              <a:rPr lang="en-US" sz="1200" dirty="0"/>
              <a:t>models</a:t>
            </a:r>
            <a:br>
              <a:rPr lang="en-US" sz="1200" dirty="0"/>
            </a:br>
            <a:r>
              <a:rPr lang="en-US" sz="1200" b="1" dirty="0"/>
              <a:t>import </a:t>
            </a:r>
            <a:r>
              <a:rPr lang="en-US" sz="1200" dirty="0"/>
              <a:t>re</a:t>
            </a:r>
            <a:br>
              <a:rPr lang="en-US" sz="1200" dirty="0"/>
            </a:br>
            <a:r>
              <a:rPr lang="en-US" sz="1200" b="1" dirty="0"/>
              <a:t>from </a:t>
            </a:r>
            <a:r>
              <a:rPr lang="en-US" sz="1200" dirty="0"/>
              <a:t>neo4jrestclient.client </a:t>
            </a:r>
            <a:r>
              <a:rPr lang="en-US" sz="1200" b="1" dirty="0"/>
              <a:t>import </a:t>
            </a:r>
            <a:r>
              <a:rPr lang="en-US" sz="1200" dirty="0" err="1"/>
              <a:t>GraphDatabase</a:t>
            </a:r>
            <a:r>
              <a:rPr lang="en-US" sz="1200" dirty="0"/>
              <a:t/>
            </a:r>
            <a:br>
              <a:rPr lang="en-US" sz="1200" dirty="0"/>
            </a:br>
            <a:r>
              <a:rPr lang="en-US" sz="1200" dirty="0"/>
              <a:t/>
            </a:r>
            <a:br>
              <a:rPr lang="en-US" sz="1200" dirty="0"/>
            </a:br>
            <a:r>
              <a:rPr lang="en-US" sz="1200" i="1" dirty="0">
                <a:solidFill>
                  <a:schemeClr val="bg1">
                    <a:lumMod val="75000"/>
                  </a:schemeClr>
                </a:solidFill>
              </a:rPr>
              <a:t>## Load in our data</a:t>
            </a:r>
            <a:r>
              <a:rPr lang="en-US" sz="1200" i="1" dirty="0"/>
              <a:t/>
            </a:r>
            <a:br>
              <a:rPr lang="en-US" sz="1200" i="1" dirty="0"/>
            </a:br>
            <a:r>
              <a:rPr lang="en-US" sz="1200" dirty="0"/>
              <a:t>model = models.KeyedVectors.load_word2vec_format(</a:t>
            </a:r>
            <a:r>
              <a:rPr lang="en-US" sz="1200" b="1" dirty="0"/>
              <a:t>'./word2vec/data/</a:t>
            </a:r>
            <a:r>
              <a:rPr lang="en-US" sz="1200" b="1" dirty="0" err="1"/>
              <a:t>shakespeare.bin</a:t>
            </a:r>
            <a:r>
              <a:rPr lang="en-US" sz="1200" b="1" dirty="0"/>
              <a:t>'</a:t>
            </a:r>
            <a:r>
              <a:rPr lang="en-US" sz="1200" dirty="0"/>
              <a:t>, binary=</a:t>
            </a:r>
            <a:r>
              <a:rPr lang="en-US" sz="1200" b="1" dirty="0"/>
              <a:t>True</a:t>
            </a:r>
            <a:r>
              <a:rPr lang="en-US" sz="1200" dirty="0"/>
              <a:t>)</a:t>
            </a:r>
            <a:br>
              <a:rPr lang="en-US" sz="1200" dirty="0"/>
            </a:br>
            <a:r>
              <a:rPr lang="en-US" sz="1200" dirty="0"/>
              <a:t/>
            </a:r>
            <a:br>
              <a:rPr lang="en-US" sz="1200" dirty="0"/>
            </a:br>
            <a:r>
              <a:rPr lang="en-US" sz="1200" i="1" dirty="0">
                <a:solidFill>
                  <a:schemeClr val="bg1">
                    <a:lumMod val="75000"/>
                  </a:schemeClr>
                </a:solidFill>
              </a:rPr>
              <a:t>## Establish connection to DB</a:t>
            </a:r>
            <a:br>
              <a:rPr lang="en-US" sz="1200" i="1" dirty="0">
                <a:solidFill>
                  <a:schemeClr val="bg1">
                    <a:lumMod val="75000"/>
                  </a:schemeClr>
                </a:solidFill>
              </a:rPr>
            </a:br>
            <a:r>
              <a:rPr lang="en-US" sz="1200" dirty="0" err="1"/>
              <a:t>db</a:t>
            </a:r>
            <a:r>
              <a:rPr lang="en-US" sz="1200" dirty="0"/>
              <a:t> = </a:t>
            </a:r>
            <a:r>
              <a:rPr lang="en-US" sz="1200" dirty="0" err="1"/>
              <a:t>GraphDatabase</a:t>
            </a:r>
            <a:r>
              <a:rPr lang="en-US" sz="1200" dirty="0"/>
              <a:t>(</a:t>
            </a:r>
            <a:r>
              <a:rPr lang="en-US" sz="1200" b="1" dirty="0"/>
              <a:t>"http://localhost:7474"</a:t>
            </a:r>
            <a:r>
              <a:rPr lang="en-US" sz="1200" dirty="0"/>
              <a:t>, username=</a:t>
            </a:r>
            <a:r>
              <a:rPr lang="en-US" sz="1200" b="1" dirty="0"/>
              <a:t>"neo4j"</a:t>
            </a:r>
            <a:r>
              <a:rPr lang="en-US" sz="1200" dirty="0"/>
              <a:t>, password</a:t>
            </a:r>
            <a:r>
              <a:rPr lang="en-US" sz="1200" dirty="0" smtClean="0"/>
              <a:t>=</a:t>
            </a:r>
            <a:r>
              <a:rPr lang="en-US" sz="1200" b="1" dirty="0" smtClean="0"/>
              <a:t>”********"</a:t>
            </a:r>
            <a:r>
              <a:rPr lang="en-US" sz="1200" dirty="0" smtClean="0"/>
              <a:t>)</a:t>
            </a:r>
            <a:r>
              <a:rPr lang="en-US" sz="1200" dirty="0"/>
              <a:t/>
            </a:r>
            <a:br>
              <a:rPr lang="en-US" sz="1200" dirty="0"/>
            </a:br>
            <a:r>
              <a:rPr lang="en-US" sz="1200" dirty="0"/>
              <a:t/>
            </a:r>
            <a:br>
              <a:rPr lang="en-US" sz="1200" dirty="0"/>
            </a:br>
            <a:r>
              <a:rPr lang="en-US" sz="1200" i="1" dirty="0">
                <a:solidFill>
                  <a:schemeClr val="bg1">
                    <a:lumMod val="75000"/>
                  </a:schemeClr>
                </a:solidFill>
              </a:rPr>
              <a:t>## Create an empty key-value pair object for storing word nodes as we make them so we can reuse them</a:t>
            </a:r>
            <a:br>
              <a:rPr lang="en-US" sz="1200" i="1" dirty="0">
                <a:solidFill>
                  <a:schemeClr val="bg1">
                    <a:lumMod val="75000"/>
                  </a:schemeClr>
                </a:solidFill>
              </a:rPr>
            </a:br>
            <a:r>
              <a:rPr lang="en-US" sz="1200" dirty="0" err="1"/>
              <a:t>cachedWords</a:t>
            </a:r>
            <a:r>
              <a:rPr lang="en-US" sz="1200" dirty="0"/>
              <a:t> = {}</a:t>
            </a:r>
            <a:br>
              <a:rPr lang="en-US" sz="1200" dirty="0"/>
            </a:br>
            <a:r>
              <a:rPr lang="en-US" sz="1200" dirty="0"/>
              <a:t/>
            </a:r>
            <a:br>
              <a:rPr lang="en-US" sz="1200" dirty="0"/>
            </a:br>
            <a:r>
              <a:rPr lang="en-US" sz="1200" i="1" dirty="0">
                <a:solidFill>
                  <a:schemeClr val="bg1">
                    <a:lumMod val="75000"/>
                  </a:schemeClr>
                </a:solidFill>
              </a:rPr>
              <a:t>## Our settings.</a:t>
            </a:r>
            <a:br>
              <a:rPr lang="en-US" sz="1200" i="1" dirty="0">
                <a:solidFill>
                  <a:schemeClr val="bg1">
                    <a:lumMod val="75000"/>
                  </a:schemeClr>
                </a:solidFill>
              </a:rPr>
            </a:br>
            <a:r>
              <a:rPr lang="en-US" sz="1200" dirty="0" err="1"/>
              <a:t>rootWord</a:t>
            </a:r>
            <a:r>
              <a:rPr lang="en-US" sz="1200" dirty="0"/>
              <a:t> = </a:t>
            </a:r>
            <a:r>
              <a:rPr lang="en-US" sz="1200" b="1" dirty="0"/>
              <a:t>'love'      </a:t>
            </a:r>
            <a:r>
              <a:rPr lang="en-US" sz="1200" i="1" dirty="0"/>
              <a:t># The word that we will start with</a:t>
            </a:r>
            <a:br>
              <a:rPr lang="en-US" sz="1200" i="1" dirty="0"/>
            </a:br>
            <a:r>
              <a:rPr lang="en-US" sz="1200" dirty="0"/>
              <a:t>width = 10           </a:t>
            </a:r>
            <a:r>
              <a:rPr lang="en-US" sz="1200" i="1" dirty="0"/>
              <a:t># How 'wide' do we go? (how many similar words per word)</a:t>
            </a:r>
            <a:br>
              <a:rPr lang="en-US" sz="1200" i="1" dirty="0"/>
            </a:br>
            <a:r>
              <a:rPr lang="en-US" sz="1200" dirty="0"/>
              <a:t>depth = 6           </a:t>
            </a:r>
            <a:r>
              <a:rPr lang="en-US" sz="1200" i="1" dirty="0"/>
              <a:t># </a:t>
            </a:r>
            <a:r>
              <a:rPr lang="en-US" sz="1200" i="1" dirty="0" smtClean="0"/>
              <a:t>How </a:t>
            </a:r>
            <a:r>
              <a:rPr lang="en-US" sz="1200" i="1" dirty="0"/>
              <a:t>'deep' do we go? (how many </a:t>
            </a:r>
            <a:r>
              <a:rPr lang="en-US" sz="1200" i="1" dirty="0" smtClean="0"/>
              <a:t>levels </a:t>
            </a:r>
            <a:r>
              <a:rPr lang="en-US" sz="1200" i="1" dirty="0"/>
              <a:t>deep)</a:t>
            </a:r>
            <a:br>
              <a:rPr lang="en-US" sz="1200" i="1" dirty="0"/>
            </a:br>
            <a:r>
              <a:rPr lang="en-US" sz="1200" i="1" dirty="0"/>
              <a:t/>
            </a:r>
            <a:br>
              <a:rPr lang="en-US" sz="1200" i="1" dirty="0"/>
            </a:br>
            <a:r>
              <a:rPr lang="en-US" sz="1200" i="1" dirty="0">
                <a:solidFill>
                  <a:schemeClr val="bg1">
                    <a:lumMod val="75000"/>
                  </a:schemeClr>
                </a:solidFill>
              </a:rPr>
              <a:t>## Create all the DB labels</a:t>
            </a:r>
            <a:br>
              <a:rPr lang="en-US" sz="1200" i="1" dirty="0">
                <a:solidFill>
                  <a:schemeClr val="bg1">
                    <a:lumMod val="75000"/>
                  </a:schemeClr>
                </a:solidFill>
              </a:rPr>
            </a:br>
            <a:r>
              <a:rPr lang="en-US" sz="1200" dirty="0" err="1"/>
              <a:t>wordLabels</a:t>
            </a:r>
            <a:r>
              <a:rPr lang="en-US" sz="1200" dirty="0"/>
              <a:t> = []</a:t>
            </a:r>
            <a:br>
              <a:rPr lang="en-US" sz="1200" dirty="0"/>
            </a:br>
            <a:r>
              <a:rPr lang="en-US" sz="1200" b="1" dirty="0"/>
              <a:t>for </a:t>
            </a:r>
            <a:r>
              <a:rPr lang="en-US" sz="1200" dirty="0" err="1"/>
              <a:t>i</a:t>
            </a:r>
            <a:r>
              <a:rPr lang="en-US" sz="1200" dirty="0"/>
              <a:t> </a:t>
            </a:r>
            <a:r>
              <a:rPr lang="en-US" sz="1200" b="1" dirty="0"/>
              <a:t>in </a:t>
            </a:r>
            <a:r>
              <a:rPr lang="en-US" sz="1200" dirty="0"/>
              <a:t>range(1, depth+2):</a:t>
            </a:r>
            <a:br>
              <a:rPr lang="en-US" sz="1200" dirty="0"/>
            </a:br>
            <a:r>
              <a:rPr lang="en-US" sz="1200" dirty="0"/>
              <a:t>    </a:t>
            </a:r>
            <a:r>
              <a:rPr lang="en-US" sz="1200" dirty="0" err="1"/>
              <a:t>wordLabels.append</a:t>
            </a:r>
            <a:r>
              <a:rPr lang="en-US" sz="1200" dirty="0"/>
              <a:t>( </a:t>
            </a:r>
            <a:r>
              <a:rPr lang="en-US" sz="1200" dirty="0" err="1"/>
              <a:t>db.labels.create</a:t>
            </a:r>
            <a:r>
              <a:rPr lang="en-US" sz="1200" dirty="0"/>
              <a:t>(</a:t>
            </a:r>
            <a:r>
              <a:rPr lang="en-US" sz="1200" b="1" dirty="0"/>
              <a:t>"</a:t>
            </a:r>
            <a:r>
              <a:rPr lang="en-US" sz="1200" b="1" dirty="0" err="1"/>
              <a:t>WordLevel</a:t>
            </a:r>
            <a:r>
              <a:rPr lang="en-US" sz="1200" b="1" dirty="0"/>
              <a:t>"</a:t>
            </a:r>
            <a:r>
              <a:rPr lang="en-US" sz="1200" dirty="0"/>
              <a:t>+</a:t>
            </a:r>
            <a:r>
              <a:rPr lang="en-US" sz="1200" dirty="0" err="1"/>
              <a:t>str</a:t>
            </a:r>
            <a:r>
              <a:rPr lang="en-US" sz="1200" dirty="0"/>
              <a:t>(</a:t>
            </a:r>
            <a:r>
              <a:rPr lang="en-US" sz="1200" dirty="0" err="1"/>
              <a:t>i</a:t>
            </a:r>
            <a:r>
              <a:rPr lang="en-US" sz="1200" dirty="0"/>
              <a:t>)) )</a:t>
            </a:r>
            <a:br>
              <a:rPr lang="en-US" sz="1200" dirty="0"/>
            </a:br>
            <a:endParaRPr lang="en-US" sz="1200" dirty="0"/>
          </a:p>
        </p:txBody>
      </p:sp>
      <p:sp>
        <p:nvSpPr>
          <p:cNvPr id="4" name="Footer Placeholder 3"/>
          <p:cNvSpPr>
            <a:spLocks noGrp="1"/>
          </p:cNvSpPr>
          <p:nvPr>
            <p:ph type="ftr" sz="quarter" idx="11"/>
          </p:nvPr>
        </p:nvSpPr>
        <p:spPr/>
        <p:txBody>
          <a:bodyPr/>
          <a:lstStyle/>
          <a:p>
            <a:pPr>
              <a:defRPr/>
            </a:pPr>
            <a:r>
              <a:rPr lang="en-US" smtClean="0"/>
              <a:t>@Julie Blackburn</a:t>
            </a:r>
            <a:endParaRPr lang="en-US"/>
          </a:p>
        </p:txBody>
      </p:sp>
      <p:sp>
        <p:nvSpPr>
          <p:cNvPr id="5" name="Slide Number Placeholder 4"/>
          <p:cNvSpPr>
            <a:spLocks noGrp="1"/>
          </p:cNvSpPr>
          <p:nvPr>
            <p:ph type="sldNum" sz="quarter" idx="12"/>
          </p:nvPr>
        </p:nvSpPr>
        <p:spPr/>
        <p:txBody>
          <a:bodyPr/>
          <a:lstStyle/>
          <a:p>
            <a:pPr>
              <a:defRPr/>
            </a:pPr>
            <a:fld id="{F8C3E294-9E12-4E24-B275-9BA1AC14E86B}" type="slidenum">
              <a:rPr lang="en-US" smtClean="0"/>
              <a:pPr>
                <a:defRPr/>
              </a:pPr>
              <a:t>9</a:t>
            </a:fld>
            <a:endParaRPr lang="en-US" dirty="0"/>
          </a:p>
        </p:txBody>
      </p:sp>
    </p:spTree>
    <p:extLst>
      <p:ext uri="{BB962C8B-B14F-4D97-AF65-F5344CB8AC3E}">
        <p14:creationId xmlns:p14="http://schemas.microsoft.com/office/powerpoint/2010/main" val="46570668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14972</TotalTime>
  <Words>1060</Words>
  <Application>Microsoft Macintosh PowerPoint</Application>
  <PresentationFormat>On-screen Show (4:3)</PresentationFormat>
  <Paragraphs>171</Paragraphs>
  <Slides>18</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Wingdings</vt:lpstr>
      <vt:lpstr>Office Theme</vt:lpstr>
      <vt:lpstr> Final Project  NEO4J in Linguistics  </vt:lpstr>
      <vt:lpstr>Introduction</vt:lpstr>
      <vt:lpstr>Computer Science &amp; Linguistics</vt:lpstr>
      <vt:lpstr>Why Word/Vector Based AI?</vt:lpstr>
      <vt:lpstr>Graphing Databases &amp; Word2Vec</vt:lpstr>
      <vt:lpstr>SetUp</vt:lpstr>
      <vt:lpstr>Get &amp; Prepare Our Test Data</vt:lpstr>
      <vt:lpstr>Test the Data</vt:lpstr>
      <vt:lpstr>Python Code </vt:lpstr>
      <vt:lpstr>Python Code (cont) </vt:lpstr>
      <vt:lpstr>Neo4j </vt:lpstr>
      <vt:lpstr>Neo4j 3-wide and 6-deep</vt:lpstr>
      <vt:lpstr>Neo4j 10-wide and 3-deep</vt:lpstr>
      <vt:lpstr>Neo4j 10-wide and 6-deep</vt:lpstr>
      <vt:lpstr>Neo4j Key (Easy Read)</vt:lpstr>
      <vt:lpstr>References  &amp; Works Cited</vt:lpstr>
      <vt:lpstr>References  &amp; Works Cited (cont)</vt:lpstr>
      <vt:lpstr>YouTube URLs</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zdjordje</dc:creator>
  <cp:lastModifiedBy>Julie Boyle</cp:lastModifiedBy>
  <cp:revision>901</cp:revision>
  <cp:lastPrinted>2012-11-30T20:59:45Z</cp:lastPrinted>
  <dcterms:created xsi:type="dcterms:W3CDTF">2006-08-16T00:00:00Z</dcterms:created>
  <dcterms:modified xsi:type="dcterms:W3CDTF">2017-05-08T23:58:39Z</dcterms:modified>
</cp:coreProperties>
</file>

<file path=docProps/thumbnail.jpeg>
</file>